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51"/>
  </p:notesMasterIdLst>
  <p:handoutMasterIdLst>
    <p:handoutMasterId r:id="rId52"/>
  </p:handoutMasterIdLst>
  <p:sldIdLst>
    <p:sldId id="257" r:id="rId5"/>
    <p:sldId id="268" r:id="rId6"/>
    <p:sldId id="1546" r:id="rId7"/>
    <p:sldId id="260" r:id="rId8"/>
    <p:sldId id="261" r:id="rId9"/>
    <p:sldId id="262" r:id="rId10"/>
    <p:sldId id="337" r:id="rId11"/>
    <p:sldId id="1529" r:id="rId12"/>
    <p:sldId id="1530" r:id="rId13"/>
    <p:sldId id="1531" r:id="rId14"/>
    <p:sldId id="263" r:id="rId15"/>
    <p:sldId id="1532" r:id="rId16"/>
    <p:sldId id="1533" r:id="rId17"/>
    <p:sldId id="1534" r:id="rId18"/>
    <p:sldId id="1535" r:id="rId19"/>
    <p:sldId id="1541" r:id="rId20"/>
    <p:sldId id="266" r:id="rId21"/>
    <p:sldId id="267" r:id="rId22"/>
    <p:sldId id="1987" r:id="rId23"/>
    <p:sldId id="1536" r:id="rId24"/>
    <p:sldId id="1537" r:id="rId25"/>
    <p:sldId id="330" r:id="rId26"/>
    <p:sldId id="1547" r:id="rId27"/>
    <p:sldId id="1549" r:id="rId28"/>
    <p:sldId id="1550" r:id="rId29"/>
    <p:sldId id="1552" r:id="rId30"/>
    <p:sldId id="333" r:id="rId31"/>
    <p:sldId id="334" r:id="rId32"/>
    <p:sldId id="1551" r:id="rId33"/>
    <p:sldId id="1548" r:id="rId34"/>
    <p:sldId id="1540" r:id="rId35"/>
    <p:sldId id="1542" r:id="rId36"/>
    <p:sldId id="1543" r:id="rId37"/>
    <p:sldId id="317" r:id="rId38"/>
    <p:sldId id="320" r:id="rId39"/>
    <p:sldId id="321" r:id="rId40"/>
    <p:sldId id="322" r:id="rId41"/>
    <p:sldId id="323" r:id="rId42"/>
    <p:sldId id="324" r:id="rId43"/>
    <p:sldId id="325" r:id="rId44"/>
    <p:sldId id="1544" r:id="rId45"/>
    <p:sldId id="1545" r:id="rId46"/>
    <p:sldId id="1526" r:id="rId47"/>
    <p:sldId id="1612" r:id="rId48"/>
    <p:sldId id="1988" r:id="rId49"/>
    <p:sldId id="278" r:id="rId5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3740" autoAdjust="0"/>
  </p:normalViewPr>
  <p:slideViewPr>
    <p:cSldViewPr>
      <p:cViewPr varScale="1">
        <p:scale>
          <a:sx n="86" d="100"/>
          <a:sy n="86" d="100"/>
        </p:scale>
        <p:origin x="243" y="36"/>
      </p:cViewPr>
      <p:guideLst>
        <p:guide orient="horz" pos="2160"/>
        <p:guide pos="3839"/>
      </p:guideLst>
    </p:cSldViewPr>
  </p:slideViewPr>
  <p:notesTextViewPr>
    <p:cViewPr>
      <p:scale>
        <a:sx n="1" d="1"/>
        <a:sy n="1" d="1"/>
      </p:scale>
      <p:origin x="0" y="0"/>
    </p:cViewPr>
  </p:notesTextViewPr>
  <p:notesViewPr>
    <p:cSldViewPr showGuides="1">
      <p:cViewPr varScale="1">
        <p:scale>
          <a:sx n="99" d="100"/>
          <a:sy n="99" d="100"/>
        </p:scale>
        <p:origin x="282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5DE4EB07-F0BE-46FF-840B-C8E3CE9E8721}" type="datetime1">
              <a:rPr lang="zh-CN" altLang="en-US" smtClean="0">
                <a:latin typeface="微软雅黑" panose="020B0503020204020204" pitchFamily="34" charset="-122"/>
                <a:ea typeface="微软雅黑" panose="020B0503020204020204" pitchFamily="34" charset="-122"/>
              </a:rPr>
              <a:pPr algn="r" rtl="0"/>
              <a:t>2019/8/28</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8"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9"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5DE4EB07-F0BE-46FF-840B-C8E3CE9E8721}" type="datetime1">
              <a:rPr lang="zh-CN" altLang="en-US" smtClean="0">
                <a:latin typeface="微软雅黑" panose="020B0503020204020204" pitchFamily="34" charset="-122"/>
                <a:ea typeface="微软雅黑" panose="020B0503020204020204" pitchFamily="34" charset="-122"/>
              </a:rPr>
              <a:pPr algn="r" rtl="0"/>
              <a:t>2019/8/28</a:t>
            </a:fld>
            <a:endParaRPr lang="zh-CN" altLang="en-US" dirty="0">
              <a:latin typeface="微软雅黑" panose="020B0503020204020204" pitchFamily="34" charset="-122"/>
              <a:ea typeface="微软雅黑" panose="020B0503020204020204" pitchFamily="34" charset="-122"/>
            </a:endParaRPr>
          </a:p>
        </p:txBody>
      </p:sp>
      <p:sp>
        <p:nvSpPr>
          <p:cNvPr id="10" name="页脚占位符 3"/>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1" name="灯片编号占位符 4"/>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lgn="r" rtl="0"/>
            <a:fld id="{3EBA5BD7-F043-4D1B-AA17-CD412FC534DE}" type="slidenum">
              <a:rPr lang="en-US" altLang="zh-CN" smtClean="0">
                <a:latin typeface="微软雅黑" panose="020B0503020204020204" pitchFamily="34" charset="-122"/>
                <a:ea typeface="微软雅黑" panose="020B0503020204020204" pitchFamily="34" charset="-122"/>
              </a:rPr>
              <a:pPr algn="r" rtl="0"/>
              <a:t>1</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02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15</a:t>
            </a:fld>
            <a:endParaRPr lang="en-US" altLang="zh-CN"/>
          </a:p>
        </p:txBody>
      </p:sp>
    </p:spTree>
    <p:extLst>
      <p:ext uri="{BB962C8B-B14F-4D97-AF65-F5344CB8AC3E}">
        <p14:creationId xmlns:p14="http://schemas.microsoft.com/office/powerpoint/2010/main" val="292985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16</a:t>
            </a:fld>
            <a:endParaRPr lang="en-US" altLang="zh-CN"/>
          </a:p>
        </p:txBody>
      </p:sp>
    </p:spTree>
    <p:extLst>
      <p:ext uri="{BB962C8B-B14F-4D97-AF65-F5344CB8AC3E}">
        <p14:creationId xmlns:p14="http://schemas.microsoft.com/office/powerpoint/2010/main" val="3702085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20</a:t>
            </a:fld>
            <a:endParaRPr lang="en-US" altLang="zh-CN"/>
          </a:p>
        </p:txBody>
      </p:sp>
    </p:spTree>
    <p:extLst>
      <p:ext uri="{BB962C8B-B14F-4D97-AF65-F5344CB8AC3E}">
        <p14:creationId xmlns:p14="http://schemas.microsoft.com/office/powerpoint/2010/main" val="72846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21</a:t>
            </a:fld>
            <a:endParaRPr lang="en-US" altLang="zh-CN"/>
          </a:p>
        </p:txBody>
      </p:sp>
    </p:spTree>
    <p:extLst>
      <p:ext uri="{BB962C8B-B14F-4D97-AF65-F5344CB8AC3E}">
        <p14:creationId xmlns:p14="http://schemas.microsoft.com/office/powerpoint/2010/main" val="3729900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22</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763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23</a:t>
            </a:fld>
            <a:endParaRPr lang="en-US" altLang="zh-CN"/>
          </a:p>
        </p:txBody>
      </p:sp>
    </p:spTree>
    <p:extLst>
      <p:ext uri="{BB962C8B-B14F-4D97-AF65-F5344CB8AC3E}">
        <p14:creationId xmlns:p14="http://schemas.microsoft.com/office/powerpoint/2010/main" val="189705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24</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25</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223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26</a:t>
            </a:fld>
            <a:endParaRPr lang="en-US" altLang="zh-CN"/>
          </a:p>
        </p:txBody>
      </p:sp>
    </p:spTree>
    <p:extLst>
      <p:ext uri="{BB962C8B-B14F-4D97-AF65-F5344CB8AC3E}">
        <p14:creationId xmlns:p14="http://schemas.microsoft.com/office/powerpoint/2010/main" val="221276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https://docs.microsoft.com/zh-cn/dotnet/standard/microservices-architecture/microservice-ddd-cqrs-patterns/</a:t>
            </a:r>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29</a:t>
            </a:fld>
            <a:endParaRPr lang="en-US" altLang="zh-CN"/>
          </a:p>
        </p:txBody>
      </p:sp>
    </p:spTree>
    <p:extLst>
      <p:ext uri="{BB962C8B-B14F-4D97-AF65-F5344CB8AC3E}">
        <p14:creationId xmlns:p14="http://schemas.microsoft.com/office/powerpoint/2010/main" val="251627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3"/>
          <p:cNvSpPr>
            <a:spLocks noGrp="1"/>
          </p:cNvSpPr>
          <p:nvPr>
            <p:ph type="sldNum" sz="quarter" idx="5"/>
          </p:nvPr>
        </p:nvSpPr>
        <p:spPr>
          <a:xfrm>
            <a:off x="3884613" y="8685213"/>
            <a:ext cx="2971800" cy="457200"/>
          </a:xfrm>
          <a:prstGeom prst="rect">
            <a:avLst/>
          </a:prstGeom>
        </p:spPr>
        <p:txBody>
          <a:bodyPr/>
          <a:lstStyle/>
          <a:p>
            <a:pPr algn="r" rtl="0"/>
            <a:fld id="{3EBA5BD7-F043-4D1B-AA17-CD412FC534DE}" type="slidenum">
              <a:rPr lang="en-US" altLang="zh-CN" smtClean="0">
                <a:latin typeface="微软雅黑" panose="020B0503020204020204" pitchFamily="34" charset="-122"/>
                <a:ea typeface="微软雅黑" panose="020B0503020204020204" pitchFamily="34" charset="-122"/>
              </a:rPr>
              <a:pPr algn="r" rtl="0"/>
              <a:t>2</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135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https://www.cnblogs.com/edisonchou/p/dotnetcore_microservice_foundation_blogs_index_final.html </a:t>
            </a:r>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30</a:t>
            </a:fld>
            <a:endParaRPr lang="en-US" altLang="zh-CN"/>
          </a:p>
        </p:txBody>
      </p:sp>
    </p:spTree>
    <p:extLst>
      <p:ext uri="{BB962C8B-B14F-4D97-AF65-F5344CB8AC3E}">
        <p14:creationId xmlns:p14="http://schemas.microsoft.com/office/powerpoint/2010/main" val="775516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39</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153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40</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829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https://docs.microsoft.com/zh-cn/dotnet/standard/microservices-architecture/ </a:t>
            </a:r>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43</a:t>
            </a:fld>
            <a:endParaRPr lang="en-US" altLang="zh-CN"/>
          </a:p>
        </p:txBody>
      </p:sp>
    </p:spTree>
    <p:extLst>
      <p:ext uri="{BB962C8B-B14F-4D97-AF65-F5344CB8AC3E}">
        <p14:creationId xmlns:p14="http://schemas.microsoft.com/office/powerpoint/2010/main" val="228915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3:10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044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lgn="r" rtl="0"/>
            <a:fld id="{79429053-DC2A-4342-ADD4-2FD729D91E2C}" type="slidenum">
              <a:rPr lang="en-US" altLang="zh-CN" smtClean="0">
                <a:latin typeface="微软雅黑" panose="020B0503020204020204" pitchFamily="34" charset="-122"/>
                <a:ea typeface="微软雅黑" panose="020B0503020204020204" pitchFamily="34" charset="-122"/>
              </a:rPr>
              <a:pPr algn="r" rtl="0"/>
              <a:t>45</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503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在领域驱动设计中，我们的中心不在代码和开发技术上，而且在业务上</a:t>
            </a:r>
          </a:p>
          <a:p>
            <a:r>
              <a:rPr lang="zh-CN" altLang="en-US" dirty="0"/>
              <a:t>在项目初期，领域驱动设计是需要最高的努力值，付出的，但是随着项目复杂度增加，它的辛苦值并没有受到很大的波动，反之剩下两个，都是陡值</a:t>
            </a:r>
          </a:p>
          <a:p>
            <a:endParaRPr lang="zh-CN" altLang="en-US" i="1"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3</a:t>
            </a:fld>
            <a:endParaRPr lang="en-US" altLang="zh-CN"/>
          </a:p>
        </p:txBody>
      </p:sp>
    </p:spTree>
    <p:extLst>
      <p:ext uri="{BB962C8B-B14F-4D97-AF65-F5344CB8AC3E}">
        <p14:creationId xmlns:p14="http://schemas.microsoft.com/office/powerpoint/2010/main" val="110692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8</a:t>
            </a:fld>
            <a:endParaRPr lang="en-US" altLang="zh-CN"/>
          </a:p>
        </p:txBody>
      </p:sp>
    </p:spTree>
    <p:extLst>
      <p:ext uri="{BB962C8B-B14F-4D97-AF65-F5344CB8AC3E}">
        <p14:creationId xmlns:p14="http://schemas.microsoft.com/office/powerpoint/2010/main" val="20368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9</a:t>
            </a:fld>
            <a:endParaRPr lang="en-US" altLang="zh-CN"/>
          </a:p>
        </p:txBody>
      </p:sp>
    </p:spTree>
    <p:extLst>
      <p:ext uri="{BB962C8B-B14F-4D97-AF65-F5344CB8AC3E}">
        <p14:creationId xmlns:p14="http://schemas.microsoft.com/office/powerpoint/2010/main" val="181166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10</a:t>
            </a:fld>
            <a:endParaRPr lang="en-US" altLang="zh-CN"/>
          </a:p>
        </p:txBody>
      </p:sp>
    </p:spTree>
    <p:extLst>
      <p:ext uri="{BB962C8B-B14F-4D97-AF65-F5344CB8AC3E}">
        <p14:creationId xmlns:p14="http://schemas.microsoft.com/office/powerpoint/2010/main" val="22274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12</a:t>
            </a:fld>
            <a:endParaRPr lang="en-US" altLang="zh-CN"/>
          </a:p>
        </p:txBody>
      </p:sp>
    </p:spTree>
    <p:extLst>
      <p:ext uri="{BB962C8B-B14F-4D97-AF65-F5344CB8AC3E}">
        <p14:creationId xmlns:p14="http://schemas.microsoft.com/office/powerpoint/2010/main" val="261637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13</a:t>
            </a:fld>
            <a:endParaRPr lang="en-US" altLang="zh-CN"/>
          </a:p>
        </p:txBody>
      </p:sp>
    </p:spTree>
    <p:extLst>
      <p:ext uri="{BB962C8B-B14F-4D97-AF65-F5344CB8AC3E}">
        <p14:creationId xmlns:p14="http://schemas.microsoft.com/office/powerpoint/2010/main" val="404591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1334F-26A0-489D-BDF9-2FF97152CA2B}" type="slidenum">
              <a:rPr lang="zh-CN" altLang="en-US" smtClean="0"/>
              <a:t>14</a:t>
            </a:fld>
            <a:endParaRPr lang="en-US" altLang="zh-CN"/>
          </a:p>
        </p:txBody>
      </p:sp>
    </p:spTree>
    <p:extLst>
      <p:ext uri="{BB962C8B-B14F-4D97-AF65-F5344CB8AC3E}">
        <p14:creationId xmlns:p14="http://schemas.microsoft.com/office/powerpoint/2010/main" val="42392155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594" y="1346947"/>
            <a:ext cx="1022033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594" y="4299697"/>
            <a:ext cx="1022033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594" y="1484779"/>
            <a:ext cx="10220330"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6702" y="4068923"/>
            <a:ext cx="1080623"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286" y="1432223"/>
            <a:ext cx="9964364" cy="3035808"/>
          </a:xfrm>
        </p:spPr>
        <p:txBody>
          <a:bodyPr anchor="ctr">
            <a:noAutofit/>
          </a:bodyPr>
          <a:lstStyle>
            <a:lvl1pPr algn="l">
              <a:lnSpc>
                <a:spcPct val="80000"/>
              </a:lnSpc>
              <a:defRPr sz="9597"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569" y="4389120"/>
            <a:ext cx="7889217" cy="1069848"/>
          </a:xfrm>
        </p:spPr>
        <p:txBody>
          <a:bodyPr>
            <a:normAutofit/>
          </a:bodyPr>
          <a:lstStyle>
            <a:lvl1pPr marL="0" indent="0" algn="l">
              <a:buNone/>
              <a:defRPr sz="2199">
                <a:solidFill>
                  <a:schemeClr val="tx1"/>
                </a:solidFill>
              </a:defRPr>
            </a:lvl1pPr>
            <a:lvl2pPr marL="457063" indent="0" algn="ctr">
              <a:buNone/>
              <a:defRPr sz="2199"/>
            </a:lvl2pPr>
            <a:lvl3pPr marL="914126" indent="0" algn="ctr">
              <a:buNone/>
              <a:defRPr sz="21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9590235" y="4289334"/>
            <a:ext cx="1193557" cy="640080"/>
          </a:xfrm>
        </p:spPr>
        <p:txBody>
          <a:bodyPr/>
          <a:lstStyle>
            <a:lvl1pPr>
              <a:defRPr sz="2799"/>
            </a:lvl1p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39258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274275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533400"/>
            <a:ext cx="255203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522" y="533400"/>
            <a:ext cx="750374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4088639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97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11"/>
          </p:nvPr>
        </p:nvSpPr>
        <p:spPr/>
        <p:txBody>
          <a:bodyPr/>
          <a:lstStyle/>
          <a:p>
            <a:pPr rtl="0"/>
            <a:endParaRPr lang="zh-CN" altLang="en-US" dirty="0"/>
          </a:p>
        </p:txBody>
      </p:sp>
      <p:sp>
        <p:nvSpPr>
          <p:cNvPr id="6" name="Slide Number Placeholder 5"/>
          <p:cNvSpPr>
            <a:spLocks noGrp="1"/>
          </p:cNvSpPr>
          <p:nvPr>
            <p:ph type="sldNum" sz="quarter" idx="12"/>
          </p:nvPr>
        </p:nvSpPr>
        <p:spPr/>
        <p:txBody>
          <a:body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83794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88825"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6564" y="1225296"/>
            <a:ext cx="9278743" cy="3520440"/>
          </a:xfrm>
        </p:spPr>
        <p:txBody>
          <a:bodyPr anchor="ctr">
            <a:normAutofit/>
          </a:bodyPr>
          <a:lstStyle>
            <a:lvl1pPr>
              <a:lnSpc>
                <a:spcPct val="80000"/>
              </a:lnSpc>
              <a:defRPr sz="7998"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210" y="5020056"/>
            <a:ext cx="9050203" cy="1066800"/>
          </a:xfrm>
        </p:spPr>
        <p:txBody>
          <a:bodyPr anchor="t">
            <a:normAutofit/>
          </a:bodyPr>
          <a:lstStyle>
            <a:lvl1pPr marL="0" indent="0">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8591430" y="6272785"/>
            <a:ext cx="2643620" cy="365125"/>
          </a:xfrm>
        </p:spPr>
        <p:txBody>
          <a:body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11"/>
          </p:nvPr>
        </p:nvSpPr>
        <p:spPr>
          <a:xfrm>
            <a:off x="2182140" y="6272785"/>
            <a:ext cx="6326000" cy="365125"/>
          </a:xfrm>
        </p:spPr>
        <p:txBody>
          <a:bodyPr/>
          <a:lstStyle/>
          <a:p>
            <a:pPr rtl="0"/>
            <a:endParaRPr lang="zh-CN" altLang="en-US" dirty="0"/>
          </a:p>
        </p:txBody>
      </p:sp>
      <p:grpSp>
        <p:nvGrpSpPr>
          <p:cNvPr id="8" name="Group 7"/>
          <p:cNvGrpSpPr/>
          <p:nvPr/>
        </p:nvGrpSpPr>
        <p:grpSpPr>
          <a:xfrm>
            <a:off x="897165" y="2325848"/>
            <a:ext cx="1080623"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482" y="2506133"/>
            <a:ext cx="1187989" cy="720332"/>
          </a:xfrm>
        </p:spPr>
        <p:txBody>
          <a:bodyPr/>
          <a:lstStyle>
            <a:lvl1pPr>
              <a:defRPr sz="2799"/>
            </a:lvl1p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35555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569" y="2194560"/>
            <a:ext cx="4753642" cy="39776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362567" y="2194560"/>
            <a:ext cx="4753642" cy="39776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6" name="Footer Placeholder 5"/>
          <p:cNvSpPr>
            <a:spLocks noGrp="1"/>
          </p:cNvSpPr>
          <p:nvPr>
            <p:ph type="ftr" sz="quarter" idx="11"/>
          </p:nvPr>
        </p:nvSpPr>
        <p:spPr/>
        <p:txBody>
          <a:bodyPr/>
          <a:lstStyle/>
          <a:p>
            <a:pPr rtl="0"/>
            <a:endParaRPr lang="zh-CN" altLang="en-US" dirty="0"/>
          </a:p>
        </p:txBody>
      </p:sp>
      <p:sp>
        <p:nvSpPr>
          <p:cNvPr id="7" name="Slide Number Placeholder 6"/>
          <p:cNvSpPr>
            <a:spLocks noGrp="1"/>
          </p:cNvSpPr>
          <p:nvPr>
            <p:ph type="sldNum" sz="quarter" idx="12"/>
          </p:nvPr>
        </p:nvSpPr>
        <p:spPr/>
        <p:txBody>
          <a:body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68308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6522" y="2048256"/>
            <a:ext cx="4753642" cy="640080"/>
          </a:xfrm>
        </p:spPr>
        <p:txBody>
          <a:bodyPr anchor="ctr">
            <a:normAutofit/>
          </a:bodyPr>
          <a:lstStyle>
            <a:lvl1pPr marL="0" indent="0">
              <a:buNone/>
              <a:defRPr sz="1999" b="1">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69569" y="2743200"/>
            <a:ext cx="4753642" cy="32918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62567" y="2048256"/>
            <a:ext cx="4753642" cy="640080"/>
          </a:xfrm>
        </p:spPr>
        <p:txBody>
          <a:bodyPr anchor="ctr">
            <a:normAutofit/>
          </a:bodyPr>
          <a:lstStyle>
            <a:lvl1pPr marL="0" indent="0">
              <a:buNone/>
              <a:defRPr sz="1999" b="1">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362567" y="2743200"/>
            <a:ext cx="4753642" cy="3291840"/>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8" name="Footer Placeholder 7"/>
          <p:cNvSpPr>
            <a:spLocks noGrp="1"/>
          </p:cNvSpPr>
          <p:nvPr>
            <p:ph type="ftr" sz="quarter" idx="11"/>
          </p:nvPr>
        </p:nvSpPr>
        <p:spPr/>
        <p:txBody>
          <a:bodyPr/>
          <a:lstStyle/>
          <a:p>
            <a:pPr rtl="0"/>
            <a:endParaRPr lang="zh-CN" altLang="en-US" dirty="0"/>
          </a:p>
        </p:txBody>
      </p:sp>
      <p:sp>
        <p:nvSpPr>
          <p:cNvPr id="9" name="Slide Number Placeholder 8"/>
          <p:cNvSpPr>
            <a:spLocks noGrp="1"/>
          </p:cNvSpPr>
          <p:nvPr>
            <p:ph type="sldNum" sz="quarter" idx="12"/>
          </p:nvPr>
        </p:nvSpPr>
        <p:spPr/>
        <p:txBody>
          <a:body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31620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4" name="Footer Placeholder 3"/>
          <p:cNvSpPr>
            <a:spLocks noGrp="1"/>
          </p:cNvSpPr>
          <p:nvPr>
            <p:ph type="ftr" sz="quarter" idx="11"/>
          </p:nvPr>
        </p:nvSpPr>
        <p:spPr/>
        <p:txBody>
          <a:bodyPr/>
          <a:lstStyle/>
          <a:p>
            <a:pPr rtl="0"/>
            <a:endParaRPr lang="zh-CN" altLang="en-US" dirty="0"/>
          </a:p>
        </p:txBody>
      </p:sp>
      <p:sp>
        <p:nvSpPr>
          <p:cNvPr id="5" name="Slide Number Placeholder 4"/>
          <p:cNvSpPr>
            <a:spLocks noGrp="1"/>
          </p:cNvSpPr>
          <p:nvPr>
            <p:ph type="sldNum" sz="quarter" idx="12"/>
          </p:nvPr>
        </p:nvSpPr>
        <p:spPr/>
        <p:txBody>
          <a:body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16403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3" name="Footer Placeholder 2"/>
          <p:cNvSpPr>
            <a:spLocks noGrp="1"/>
          </p:cNvSpPr>
          <p:nvPr>
            <p:ph type="ftr" sz="quarter" idx="11"/>
          </p:nvPr>
        </p:nvSpPr>
        <p:spPr/>
        <p:txBody>
          <a:bodyPr/>
          <a:lstStyle/>
          <a:p>
            <a:pPr rtl="0"/>
            <a:endParaRPr lang="zh-CN" altLang="en-US" dirty="0"/>
          </a:p>
        </p:txBody>
      </p:sp>
      <p:sp>
        <p:nvSpPr>
          <p:cNvPr id="4" name="Slide Number Placeholder 3"/>
          <p:cNvSpPr>
            <a:spLocks noGrp="1"/>
          </p:cNvSpPr>
          <p:nvPr>
            <p:ph type="sldNum" sz="quarter" idx="12"/>
          </p:nvPr>
        </p:nvSpPr>
        <p:spPr/>
        <p:txBody>
          <a:bodyPr/>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419401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1578" y="1"/>
            <a:ext cx="388724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7413" y="685800"/>
            <a:ext cx="3199567" cy="1737360"/>
          </a:xfrm>
        </p:spPr>
        <p:txBody>
          <a:bodyPr anchor="b">
            <a:normAutofit/>
          </a:bodyPr>
          <a:lstStyle>
            <a:lvl1pPr>
              <a:defRPr sz="3199" b="1"/>
            </a:lvl1pPr>
          </a:lstStyle>
          <a:p>
            <a:r>
              <a:rPr lang="zh-CN" altLang="en-US"/>
              <a:t>单击此处编辑母版标题样式</a:t>
            </a:r>
            <a:endParaRPr lang="en-US" dirty="0"/>
          </a:p>
        </p:txBody>
      </p:sp>
      <p:sp>
        <p:nvSpPr>
          <p:cNvPr id="3" name="Content Placeholder 2"/>
          <p:cNvSpPr>
            <a:spLocks noGrp="1"/>
          </p:cNvSpPr>
          <p:nvPr>
            <p:ph idx="1"/>
          </p:nvPr>
        </p:nvSpPr>
        <p:spPr>
          <a:xfrm>
            <a:off x="837982" y="685800"/>
            <a:ext cx="6709948" cy="5020056"/>
          </a:xfrm>
        </p:spPr>
        <p:txBody>
          <a:bodyPr/>
          <a:lstStyle>
            <a:lvl1pPr>
              <a:defRPr sz="1999"/>
            </a:lvl1pPr>
            <a:lvl2pPr>
              <a:defRPr sz="1799"/>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547413" y="2423160"/>
            <a:ext cx="3199567"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grpSp>
        <p:nvGrpSpPr>
          <p:cNvPr id="9" name="Group 8"/>
          <p:cNvGrpSpPr>
            <a:grpSpLocks noChangeAspect="1"/>
          </p:cNvGrpSpPr>
          <p:nvPr/>
        </p:nvGrpSpPr>
        <p:grpSpPr>
          <a:xfrm>
            <a:off x="11398756" y="6229681"/>
            <a:ext cx="457081"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995695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1578" y="1"/>
            <a:ext cx="388724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7413" y="685800"/>
            <a:ext cx="3199567" cy="1737360"/>
          </a:xfrm>
        </p:spPr>
        <p:txBody>
          <a:bodyPr anchor="b">
            <a:normAutofit/>
          </a:bodyPr>
          <a:lstStyle>
            <a:lvl1pPr>
              <a:defRPr sz="3199"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8301578" cy="6858000"/>
          </a:xfrm>
          <a:solidFill>
            <a:schemeClr val="tx2">
              <a:lumMod val="20000"/>
              <a:lumOff val="80000"/>
            </a:schemeClr>
          </a:solidFill>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zh-CN" altLang="en-US"/>
              <a:t>单击图标添加图片</a:t>
            </a:r>
            <a:endParaRPr lang="en-US" dirty="0"/>
          </a:p>
        </p:txBody>
      </p:sp>
      <p:sp>
        <p:nvSpPr>
          <p:cNvPr id="4" name="Text Placeholder 3"/>
          <p:cNvSpPr>
            <a:spLocks noGrp="1"/>
          </p:cNvSpPr>
          <p:nvPr>
            <p:ph type="body" sz="half" idx="2"/>
          </p:nvPr>
        </p:nvSpPr>
        <p:spPr>
          <a:xfrm>
            <a:off x="8547413" y="2423160"/>
            <a:ext cx="3199567"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0F08F57-8AF4-4192-8C0E-F86A12100C7B}" type="datetime1">
              <a:rPr lang="zh-CN" altLang="en-US" smtClean="0"/>
              <a:pPr/>
              <a:t>2019/8/28</a:t>
            </a:fld>
            <a:endParaRPr lang="zh-CN" altLang="en-US" dirty="0"/>
          </a:p>
        </p:txBody>
      </p:sp>
      <p:grpSp>
        <p:nvGrpSpPr>
          <p:cNvPr id="8" name="Group 7"/>
          <p:cNvGrpSpPr>
            <a:grpSpLocks noChangeAspect="1"/>
          </p:cNvGrpSpPr>
          <p:nvPr/>
        </p:nvGrpSpPr>
        <p:grpSpPr>
          <a:xfrm>
            <a:off x="11398756" y="6229681"/>
            <a:ext cx="457081"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2940479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569" y="484632"/>
            <a:ext cx="10055781"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569" y="2121408"/>
            <a:ext cx="10055781"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62350" y="6272785"/>
            <a:ext cx="3272700" cy="365125"/>
          </a:xfrm>
          <a:prstGeom prst="rect">
            <a:avLst/>
          </a:prstGeom>
        </p:spPr>
        <p:txBody>
          <a:bodyPr vert="horz" lIns="91440" tIns="45720" rIns="91440" bIns="45720" rtlCol="0" anchor="ctr"/>
          <a:lstStyle>
            <a:lvl1pPr algn="r">
              <a:defRPr sz="1100">
                <a:solidFill>
                  <a:schemeClr val="tx2"/>
                </a:solidFill>
              </a:defRPr>
            </a:lvl1pPr>
          </a:lstStyle>
          <a:p>
            <a:fld id="{A0F08F57-8AF4-4192-8C0E-F86A12100C7B}" type="datetime1">
              <a:rPr lang="zh-CN" altLang="en-US" smtClean="0"/>
              <a:pPr/>
              <a:t>2019/8/28</a:t>
            </a:fld>
            <a:endParaRPr lang="zh-CN" altLang="en-US" dirty="0"/>
          </a:p>
        </p:txBody>
      </p:sp>
      <p:sp>
        <p:nvSpPr>
          <p:cNvPr id="5" name="Footer Placeholder 4"/>
          <p:cNvSpPr>
            <a:spLocks noGrp="1"/>
          </p:cNvSpPr>
          <p:nvPr>
            <p:ph type="ftr" sz="quarter" idx="3"/>
          </p:nvPr>
        </p:nvSpPr>
        <p:spPr>
          <a:xfrm>
            <a:off x="1087853" y="6272785"/>
            <a:ext cx="6326000" cy="365125"/>
          </a:xfrm>
          <a:prstGeom prst="rect">
            <a:avLst/>
          </a:prstGeom>
        </p:spPr>
        <p:txBody>
          <a:bodyPr vert="horz" lIns="91440" tIns="45720" rIns="91440" bIns="45720" rtlCol="0" anchor="ctr"/>
          <a:lstStyle>
            <a:lvl1pPr algn="l">
              <a:defRPr sz="1100">
                <a:solidFill>
                  <a:schemeClr val="tx2"/>
                </a:solidFill>
              </a:defRPr>
            </a:lvl1pPr>
          </a:lstStyle>
          <a:p>
            <a:endParaRPr lang="zh-CN" altLang="en-US" dirty="0"/>
          </a:p>
        </p:txBody>
      </p:sp>
      <p:grpSp>
        <p:nvGrpSpPr>
          <p:cNvPr id="7" name="Group 6"/>
          <p:cNvGrpSpPr>
            <a:grpSpLocks noChangeAspect="1"/>
          </p:cNvGrpSpPr>
          <p:nvPr/>
        </p:nvGrpSpPr>
        <p:grpSpPr>
          <a:xfrm>
            <a:off x="11398756" y="6229681"/>
            <a:ext cx="457081"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08183" y="6272785"/>
            <a:ext cx="639913"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257645068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5398"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25" indent="-182825" algn="l" defTabSz="914126" rtl="0" eaLnBrk="1" latinLnBrk="0" hangingPunct="1">
        <a:lnSpc>
          <a:spcPct val="90000"/>
        </a:lnSpc>
        <a:spcBef>
          <a:spcPts val="1200"/>
        </a:spcBef>
        <a:buClr>
          <a:schemeClr val="accent1">
            <a:lumMod val="75000"/>
          </a:schemeClr>
        </a:buClr>
        <a:buSzPct val="85000"/>
        <a:buFont typeface="Wingdings" pitchFamily="2" charset="2"/>
        <a:buChar char="§"/>
        <a:defRPr sz="1999" kern="1200">
          <a:solidFill>
            <a:schemeClr val="tx1"/>
          </a:solidFill>
          <a:latin typeface="+mn-lt"/>
          <a:ea typeface="+mn-ea"/>
          <a:cs typeface="+mn-cs"/>
        </a:defRPr>
      </a:lvl1pPr>
      <a:lvl2pPr marL="457063"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799" kern="1200">
          <a:solidFill>
            <a:schemeClr val="tx1"/>
          </a:solidFill>
          <a:latin typeface="+mn-lt"/>
          <a:ea typeface="+mn-ea"/>
          <a:cs typeface="+mn-cs"/>
        </a:defRPr>
      </a:lvl2pPr>
      <a:lvl3pPr marL="731301"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538"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79776"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52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43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34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25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7" Type="http://schemas.openxmlformats.org/officeDocument/2006/relationships/hyperlink" Target="https://docs.microsoft.com/zh-cn/dotnet/standard/microservices-architectur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aka.ms/MicroservicesArchitectur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dotnet-architecture/eShopOnContaine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algn="ctr"/>
            <a:r>
              <a:rPr lang="en-US" altLang="zh-CN" sz="6000" spc="15" dirty="0">
                <a:solidFill>
                  <a:schemeClr val="tx1"/>
                </a:solidFill>
                <a:latin typeface="Microsoft YaHei"/>
                <a:cs typeface="Microsoft YaHei"/>
              </a:rPr>
              <a:t>DDD</a:t>
            </a:r>
            <a:r>
              <a:rPr lang="zh-CN" altLang="en-US" sz="6000" spc="25" dirty="0">
                <a:solidFill>
                  <a:schemeClr val="tx1"/>
                </a:solidFill>
                <a:latin typeface="Microsoft YaHei"/>
                <a:cs typeface="Microsoft YaHei"/>
              </a:rPr>
              <a:t>和微服务实战</a:t>
            </a:r>
            <a:endParaRPr lang="zh-CN" altLang="en-US" sz="6000" dirty="0">
              <a:solidFill>
                <a:schemeClr val="tx1"/>
              </a:solidFill>
              <a:latin typeface="Impact" pitchFamily="34" charset="0"/>
            </a:endParaRP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C9E6D-27C6-42C4-96DD-05CFFF7AD63F}"/>
              </a:ext>
            </a:extLst>
          </p:cNvPr>
          <p:cNvSpPr>
            <a:spLocks noGrp="1"/>
          </p:cNvSpPr>
          <p:nvPr>
            <p:ph type="title"/>
          </p:nvPr>
        </p:nvSpPr>
        <p:spPr/>
        <p:txBody>
          <a:bodyPr/>
          <a:lstStyle/>
          <a:p>
            <a:r>
              <a:rPr lang="en-US" altLang="zh-CN" dirty="0"/>
              <a:t>DDD – </a:t>
            </a:r>
            <a:r>
              <a:rPr lang="zh-CN" altLang="en-US" dirty="0"/>
              <a:t>领域划分、统一语言</a:t>
            </a:r>
          </a:p>
        </p:txBody>
      </p:sp>
      <p:pic>
        <p:nvPicPr>
          <p:cNvPr id="4" name="内容占位符 3">
            <a:extLst>
              <a:ext uri="{FF2B5EF4-FFF2-40B4-BE49-F238E27FC236}">
                <a16:creationId xmlns:a16="http://schemas.microsoft.com/office/drawing/2014/main" id="{91F3FF8E-7AFB-4A22-9107-3CF7EE52B437}"/>
              </a:ext>
            </a:extLst>
          </p:cNvPr>
          <p:cNvPicPr>
            <a:picLocks noGrp="1" noChangeAspect="1"/>
          </p:cNvPicPr>
          <p:nvPr>
            <p:ph idx="1"/>
          </p:nvPr>
        </p:nvPicPr>
        <p:blipFill>
          <a:blip r:embed="rId3"/>
          <a:stretch>
            <a:fillRect/>
          </a:stretch>
        </p:blipFill>
        <p:spPr>
          <a:xfrm>
            <a:off x="2005299" y="1916833"/>
            <a:ext cx="8229600" cy="4593995"/>
          </a:xfrm>
          <a:prstGeom prst="rect">
            <a:avLst/>
          </a:prstGeom>
        </p:spPr>
      </p:pic>
    </p:spTree>
    <p:extLst>
      <p:ext uri="{BB962C8B-B14F-4D97-AF65-F5344CB8AC3E}">
        <p14:creationId xmlns:p14="http://schemas.microsoft.com/office/powerpoint/2010/main" val="15016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1607079" y="2963334"/>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集群</a:t>
            </a:r>
          </a:p>
        </p:txBody>
      </p:sp>
      <p:sp>
        <p:nvSpPr>
          <p:cNvPr id="2" name="标题 1"/>
          <p:cNvSpPr>
            <a:spLocks noGrp="1"/>
          </p:cNvSpPr>
          <p:nvPr>
            <p:ph type="title"/>
          </p:nvPr>
        </p:nvSpPr>
        <p:spPr>
          <a:xfrm>
            <a:off x="197881" y="-39534"/>
            <a:ext cx="11657171" cy="1609344"/>
          </a:xfrm>
        </p:spPr>
        <p:txBody>
          <a:bodyPr rtlCol="0">
            <a:normAutofit/>
          </a:bodyPr>
          <a:lstStyle/>
          <a:p>
            <a:pPr>
              <a:defRPr/>
            </a:pPr>
            <a:r>
              <a:rPr lang="en-US" sz="4800" dirty="0"/>
              <a:t>U</a:t>
            </a:r>
            <a:r>
              <a:rPr lang="en-US" altLang="zh-CN" sz="4800" dirty="0"/>
              <a:t>biquitous</a:t>
            </a:r>
            <a:r>
              <a:rPr lang="en-US" sz="4800" dirty="0"/>
              <a:t> Language(</a:t>
            </a:r>
            <a:r>
              <a:rPr lang="zh-CN" altLang="en-US" sz="4800" dirty="0"/>
              <a:t>通用语言</a:t>
            </a:r>
            <a:r>
              <a:rPr lang="en-US" sz="4800" dirty="0"/>
              <a:t>)</a:t>
            </a:r>
            <a:endParaRPr lang="zh-CN" altLang="en-US" sz="4800" dirty="0">
              <a:solidFill>
                <a:schemeClr val="bg1">
                  <a:lumMod val="50000"/>
                </a:schemeClr>
              </a:solidFill>
            </a:endParaRPr>
          </a:p>
        </p:txBody>
      </p:sp>
      <p:sp>
        <p:nvSpPr>
          <p:cNvPr id="42" name="TextBox 41"/>
          <p:cNvSpPr txBox="1"/>
          <p:nvPr/>
        </p:nvSpPr>
        <p:spPr>
          <a:xfrm>
            <a:off x="1607079" y="1735667"/>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环境</a:t>
            </a:r>
          </a:p>
        </p:txBody>
      </p:sp>
      <p:sp>
        <p:nvSpPr>
          <p:cNvPr id="44" name="TextBox 43"/>
          <p:cNvSpPr txBox="1"/>
          <p:nvPr/>
        </p:nvSpPr>
        <p:spPr>
          <a:xfrm>
            <a:off x="1607079" y="2370667"/>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域名</a:t>
            </a:r>
          </a:p>
        </p:txBody>
      </p:sp>
      <p:sp>
        <p:nvSpPr>
          <p:cNvPr id="18" name="TextBox 17"/>
          <p:cNvSpPr txBox="1"/>
          <p:nvPr/>
        </p:nvSpPr>
        <p:spPr>
          <a:xfrm>
            <a:off x="4866745" y="1989667"/>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用户</a:t>
            </a:r>
          </a:p>
        </p:txBody>
      </p:sp>
      <p:sp>
        <p:nvSpPr>
          <p:cNvPr id="19" name="TextBox 18"/>
          <p:cNvSpPr txBox="1"/>
          <p:nvPr/>
        </p:nvSpPr>
        <p:spPr>
          <a:xfrm>
            <a:off x="8041745" y="2667000"/>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策划人员</a:t>
            </a:r>
          </a:p>
        </p:txBody>
      </p:sp>
      <p:sp>
        <p:nvSpPr>
          <p:cNvPr id="20" name="TextBox 19"/>
          <p:cNvSpPr txBox="1"/>
          <p:nvPr/>
        </p:nvSpPr>
        <p:spPr>
          <a:xfrm>
            <a:off x="8041745" y="1270000"/>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开发人员</a:t>
            </a:r>
          </a:p>
        </p:txBody>
      </p:sp>
      <p:sp>
        <p:nvSpPr>
          <p:cNvPr id="21" name="TextBox 20"/>
          <p:cNvSpPr txBox="1"/>
          <p:nvPr/>
        </p:nvSpPr>
        <p:spPr>
          <a:xfrm>
            <a:off x="8041745" y="1989667"/>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测试人员</a:t>
            </a:r>
          </a:p>
        </p:txBody>
      </p:sp>
      <p:sp>
        <p:nvSpPr>
          <p:cNvPr id="23" name="矩形 22"/>
          <p:cNvSpPr/>
          <p:nvPr/>
        </p:nvSpPr>
        <p:spPr>
          <a:xfrm>
            <a:off x="5967655" y="2497667"/>
            <a:ext cx="844069" cy="879372"/>
          </a:xfrm>
          <a:prstGeom prst="rect">
            <a:avLst/>
          </a:prstGeom>
          <a:noFill/>
        </p:spPr>
        <p:txBody>
          <a:bodyPr wrap="none" lIns="87086" tIns="43543" rIns="87086" bIns="4354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143" b="1" spc="48"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p:txBody>
      </p:sp>
      <p:sp>
        <p:nvSpPr>
          <p:cNvPr id="26" name="TextBox 25"/>
          <p:cNvSpPr txBox="1"/>
          <p:nvPr/>
        </p:nvSpPr>
        <p:spPr>
          <a:xfrm>
            <a:off x="5882746" y="1312334"/>
            <a:ext cx="804333" cy="1499321"/>
          </a:xfrm>
          <a:prstGeom prst="rect">
            <a:avLst/>
          </a:prstGeom>
          <a:noFill/>
        </p:spPr>
        <p:txBody>
          <a:bodyPr wrap="square" rtlCol="0">
            <a:spAutoFit/>
          </a:bodyPr>
          <a:lstStyle/>
          <a:p>
            <a:r>
              <a:rPr lang="en-US" altLang="zh-CN" sz="9143" dirty="0">
                <a:solidFill>
                  <a:srgbClr val="FF0000"/>
                </a:solidFill>
              </a:rPr>
              <a:t>x</a:t>
            </a:r>
            <a:endParaRPr lang="zh-CN" altLang="en-US" sz="9143" dirty="0">
              <a:solidFill>
                <a:srgbClr val="FF0000"/>
              </a:solidFill>
            </a:endParaRPr>
          </a:p>
        </p:txBody>
      </p:sp>
      <p:sp>
        <p:nvSpPr>
          <p:cNvPr id="27" name="任意多边形 26"/>
          <p:cNvSpPr/>
          <p:nvPr/>
        </p:nvSpPr>
        <p:spPr>
          <a:xfrm>
            <a:off x="967542" y="4233333"/>
            <a:ext cx="10270370" cy="1741714"/>
          </a:xfrm>
          <a:custGeom>
            <a:avLst/>
            <a:gdLst>
              <a:gd name="connsiteX0" fmla="*/ 0 w 10087428"/>
              <a:gd name="connsiteY0" fmla="*/ 0 h 1828800"/>
              <a:gd name="connsiteX1" fmla="*/ 4296228 w 10087428"/>
              <a:gd name="connsiteY1" fmla="*/ 0 h 1828800"/>
              <a:gd name="connsiteX2" fmla="*/ 4978400 w 10087428"/>
              <a:gd name="connsiteY2" fmla="*/ 1828800 h 1828800"/>
              <a:gd name="connsiteX3" fmla="*/ 10087428 w 10087428"/>
              <a:gd name="connsiteY3" fmla="*/ 1828800 h 1828800"/>
              <a:gd name="connsiteX0" fmla="*/ 0 w 10087428"/>
              <a:gd name="connsiteY0" fmla="*/ 0 h 1828800"/>
              <a:gd name="connsiteX1" fmla="*/ 4486301 w 10087428"/>
              <a:gd name="connsiteY1" fmla="*/ 0 h 1828800"/>
              <a:gd name="connsiteX2" fmla="*/ 4978400 w 10087428"/>
              <a:gd name="connsiteY2" fmla="*/ 1828800 h 1828800"/>
              <a:gd name="connsiteX3" fmla="*/ 10087428 w 1008742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0087428" h="1828800">
                <a:moveTo>
                  <a:pt x="0" y="0"/>
                </a:moveTo>
                <a:lnTo>
                  <a:pt x="4486301" y="0"/>
                </a:lnTo>
                <a:lnTo>
                  <a:pt x="4978400" y="1828800"/>
                </a:lnTo>
                <a:lnTo>
                  <a:pt x="10087428" y="1828800"/>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p>
        </p:txBody>
      </p:sp>
      <p:sp>
        <p:nvSpPr>
          <p:cNvPr id="29" name="椭圆 28"/>
          <p:cNvSpPr/>
          <p:nvPr/>
        </p:nvSpPr>
        <p:spPr>
          <a:xfrm>
            <a:off x="1910971" y="3938512"/>
            <a:ext cx="659190" cy="65919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latin typeface="Impact" pitchFamily="34" charset="0"/>
            </a:endParaRPr>
          </a:p>
        </p:txBody>
      </p:sp>
      <p:sp>
        <p:nvSpPr>
          <p:cNvPr id="30" name="椭圆 29"/>
          <p:cNvSpPr/>
          <p:nvPr/>
        </p:nvSpPr>
        <p:spPr>
          <a:xfrm>
            <a:off x="3753984" y="3938512"/>
            <a:ext cx="659190" cy="65919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latin typeface="Impact" pitchFamily="34" charset="0"/>
            </a:endParaRPr>
          </a:p>
        </p:txBody>
      </p:sp>
      <p:sp>
        <p:nvSpPr>
          <p:cNvPr id="31" name="椭圆 30"/>
          <p:cNvSpPr/>
          <p:nvPr/>
        </p:nvSpPr>
        <p:spPr>
          <a:xfrm>
            <a:off x="7415817" y="5666619"/>
            <a:ext cx="659190" cy="65919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latin typeface="Impact" pitchFamily="34" charset="0"/>
            </a:endParaRPr>
          </a:p>
        </p:txBody>
      </p:sp>
      <p:sp>
        <p:nvSpPr>
          <p:cNvPr id="33" name="椭圆 32"/>
          <p:cNvSpPr/>
          <p:nvPr/>
        </p:nvSpPr>
        <p:spPr>
          <a:xfrm>
            <a:off x="1983542" y="4011083"/>
            <a:ext cx="514048" cy="514048"/>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714" dirty="0">
                <a:latin typeface="Impact" pitchFamily="34" charset="0"/>
              </a:rPr>
              <a:t>1</a:t>
            </a:r>
            <a:endParaRPr lang="zh-CN" altLang="en-US" sz="1714" dirty="0">
              <a:latin typeface="Impact" pitchFamily="34" charset="0"/>
            </a:endParaRPr>
          </a:p>
        </p:txBody>
      </p:sp>
      <p:sp>
        <p:nvSpPr>
          <p:cNvPr id="34" name="椭圆 33"/>
          <p:cNvSpPr/>
          <p:nvPr/>
        </p:nvSpPr>
        <p:spPr>
          <a:xfrm>
            <a:off x="3826555" y="4011083"/>
            <a:ext cx="514048" cy="514048"/>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714" dirty="0">
                <a:latin typeface="Impact" pitchFamily="34" charset="0"/>
              </a:rPr>
              <a:t>2</a:t>
            </a:r>
            <a:endParaRPr lang="zh-CN" altLang="en-US" sz="1714" dirty="0">
              <a:latin typeface="Impact" pitchFamily="34" charset="0"/>
            </a:endParaRPr>
          </a:p>
        </p:txBody>
      </p:sp>
      <p:sp>
        <p:nvSpPr>
          <p:cNvPr id="35" name="椭圆 34"/>
          <p:cNvSpPr/>
          <p:nvPr/>
        </p:nvSpPr>
        <p:spPr>
          <a:xfrm>
            <a:off x="7486876" y="5739190"/>
            <a:ext cx="514048" cy="514048"/>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714" dirty="0">
                <a:latin typeface="Impact" pitchFamily="34" charset="0"/>
              </a:rPr>
              <a:t>3</a:t>
            </a:r>
            <a:endParaRPr lang="zh-CN" altLang="en-US" sz="1714" dirty="0">
              <a:latin typeface="Impact" pitchFamily="34" charset="0"/>
            </a:endParaRPr>
          </a:p>
        </p:txBody>
      </p:sp>
      <p:sp>
        <p:nvSpPr>
          <p:cNvPr id="37" name="TextBox 17"/>
          <p:cNvSpPr txBox="1">
            <a:spLocks noChangeArrowheads="1"/>
          </p:cNvSpPr>
          <p:nvPr/>
        </p:nvSpPr>
        <p:spPr bwMode="auto">
          <a:xfrm>
            <a:off x="10253662" y="5748262"/>
            <a:ext cx="558150" cy="4946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971" tIns="48986" rIns="97971" bIns="48986">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571" dirty="0">
                <a:solidFill>
                  <a:srgbClr val="00B0F0"/>
                </a:solidFill>
                <a:latin typeface="Impact" pitchFamily="34" charset="0"/>
              </a:rPr>
              <a:t>ND</a:t>
            </a:r>
            <a:endParaRPr lang="zh-CN" altLang="en-US" sz="2571" dirty="0">
              <a:solidFill>
                <a:srgbClr val="00B0F0"/>
              </a:solidFill>
              <a:latin typeface="Impact" pitchFamily="34" charset="0"/>
            </a:endParaRPr>
          </a:p>
        </p:txBody>
      </p:sp>
      <p:sp>
        <p:nvSpPr>
          <p:cNvPr id="38" name="Text Box 2"/>
          <p:cNvSpPr txBox="1">
            <a:spLocks noChangeArrowheads="1"/>
          </p:cNvSpPr>
          <p:nvPr/>
        </p:nvSpPr>
        <p:spPr bwMode="auto">
          <a:xfrm>
            <a:off x="5125281" y="4525131"/>
            <a:ext cx="1623786" cy="62004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zh-CN" altLang="en-US" sz="3429" b="1" dirty="0">
                <a:solidFill>
                  <a:schemeClr val="bg1"/>
                </a:solidFill>
                <a:latin typeface="微软雅黑" pitchFamily="34" charset="-122"/>
                <a:ea typeface="微软雅黑" pitchFamily="34" charset="-122"/>
              </a:rPr>
              <a:t>用例</a:t>
            </a:r>
            <a:endParaRPr lang="en-US" altLang="zh-CN" sz="3429" b="1" dirty="0">
              <a:solidFill>
                <a:schemeClr val="bg1"/>
              </a:solidFill>
              <a:latin typeface="微软雅黑" pitchFamily="34" charset="-122"/>
              <a:ea typeface="微软雅黑" pitchFamily="34" charset="-122"/>
            </a:endParaRPr>
          </a:p>
        </p:txBody>
      </p:sp>
      <p:sp>
        <p:nvSpPr>
          <p:cNvPr id="39" name="矩形 15"/>
          <p:cNvSpPr>
            <a:spLocks noChangeArrowheads="1"/>
          </p:cNvSpPr>
          <p:nvPr/>
        </p:nvSpPr>
        <p:spPr bwMode="auto">
          <a:xfrm>
            <a:off x="1153508" y="4774595"/>
            <a:ext cx="1714500" cy="145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2148" indent="-272148">
              <a:lnSpc>
                <a:spcPct val="150000"/>
              </a:lnSpc>
              <a:buFont typeface="Arial" pitchFamily="34" charset="0"/>
              <a:buChar char="•"/>
            </a:pPr>
            <a:r>
              <a:rPr lang="zh-CN" altLang="en-US" sz="1524" dirty="0">
                <a:latin typeface="微软雅黑" pitchFamily="34" charset="-122"/>
                <a:ea typeface="微软雅黑" pitchFamily="34" charset="-122"/>
              </a:rPr>
              <a:t>开发人员激活环境</a:t>
            </a:r>
            <a:endParaRPr lang="en-US" altLang="zh-CN" sz="1524" dirty="0">
              <a:latin typeface="微软雅黑" pitchFamily="34" charset="-122"/>
              <a:ea typeface="微软雅黑" pitchFamily="34" charset="-122"/>
            </a:endParaRPr>
          </a:p>
          <a:p>
            <a:pPr marL="272148" indent="-272148">
              <a:lnSpc>
                <a:spcPct val="150000"/>
              </a:lnSpc>
              <a:buFont typeface="Arial" pitchFamily="34" charset="0"/>
              <a:buChar char="•"/>
            </a:pPr>
            <a:r>
              <a:rPr lang="zh-CN" altLang="en-US" sz="1524" dirty="0">
                <a:latin typeface="微软雅黑" pitchFamily="34" charset="-122"/>
                <a:ea typeface="微软雅黑" pitchFamily="34" charset="-122"/>
              </a:rPr>
              <a:t>开发人员部署集群</a:t>
            </a:r>
            <a:r>
              <a:rPr lang="en-US" altLang="zh-CN" sz="1524" dirty="0">
                <a:latin typeface="微软雅黑" pitchFamily="34" charset="-122"/>
                <a:ea typeface="微软雅黑" pitchFamily="34" charset="-122"/>
              </a:rPr>
              <a:t>1</a:t>
            </a:r>
          </a:p>
        </p:txBody>
      </p:sp>
      <p:sp>
        <p:nvSpPr>
          <p:cNvPr id="40" name="矩形 16"/>
          <p:cNvSpPr>
            <a:spLocks noChangeArrowheads="1"/>
          </p:cNvSpPr>
          <p:nvPr/>
        </p:nvSpPr>
        <p:spPr bwMode="auto">
          <a:xfrm>
            <a:off x="3295876" y="4792738"/>
            <a:ext cx="1714500"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2148" indent="-272148">
              <a:lnSpc>
                <a:spcPct val="150000"/>
              </a:lnSpc>
              <a:buFont typeface="Arial" pitchFamily="34" charset="0"/>
              <a:buChar char="•"/>
            </a:pPr>
            <a:r>
              <a:rPr lang="zh-CN" altLang="en-US" sz="1524" dirty="0">
                <a:latin typeface="微软雅黑" pitchFamily="34" charset="-122"/>
                <a:ea typeface="微软雅黑" pitchFamily="34" charset="-122"/>
              </a:rPr>
              <a:t>测试人员绑定测试域名至集群</a:t>
            </a:r>
            <a:r>
              <a:rPr lang="en-US" altLang="zh-CN" sz="1524" dirty="0">
                <a:latin typeface="微软雅黑" pitchFamily="34" charset="-122"/>
                <a:ea typeface="微软雅黑" pitchFamily="34" charset="-122"/>
              </a:rPr>
              <a:t>1</a:t>
            </a:r>
          </a:p>
        </p:txBody>
      </p:sp>
      <p:sp>
        <p:nvSpPr>
          <p:cNvPr id="47" name="矩形 20"/>
          <p:cNvSpPr>
            <a:spLocks noChangeArrowheads="1"/>
          </p:cNvSpPr>
          <p:nvPr/>
        </p:nvSpPr>
        <p:spPr bwMode="auto">
          <a:xfrm>
            <a:off x="6856412" y="4783667"/>
            <a:ext cx="1714500" cy="75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2148" indent="-272148">
              <a:lnSpc>
                <a:spcPct val="150000"/>
              </a:lnSpc>
              <a:buFont typeface="Arial" pitchFamily="34" charset="0"/>
              <a:buChar char="•"/>
            </a:pPr>
            <a:r>
              <a:rPr lang="zh-CN" altLang="en-US" sz="1524" dirty="0">
                <a:latin typeface="微软雅黑" pitchFamily="34" charset="-122"/>
                <a:ea typeface="微软雅黑" pitchFamily="34" charset="-122"/>
              </a:rPr>
              <a:t>策划人员审核通过</a:t>
            </a:r>
            <a:endParaRPr lang="en-US" altLang="zh-CN" sz="1524" dirty="0">
              <a:latin typeface="微软雅黑" pitchFamily="34" charset="-122"/>
              <a:ea typeface="微软雅黑" pitchFamily="34" charset="-122"/>
            </a:endParaRPr>
          </a:p>
        </p:txBody>
      </p:sp>
      <p:cxnSp>
        <p:nvCxnSpPr>
          <p:cNvPr id="51" name="直接连接符 50"/>
          <p:cNvCxnSpPr/>
          <p:nvPr/>
        </p:nvCxnSpPr>
        <p:spPr>
          <a:xfrm>
            <a:off x="3067579" y="4441977"/>
            <a:ext cx="0" cy="18838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07079" y="1143000"/>
            <a:ext cx="2674560" cy="356123"/>
          </a:xfrm>
          <a:prstGeom prst="rect">
            <a:avLst/>
          </a:prstGeom>
          <a:solidFill>
            <a:srgbClr val="00B0F0"/>
          </a:solidFill>
          <a:ln>
            <a:noFill/>
          </a:ln>
          <a:effectLst/>
        </p:spPr>
        <p:style>
          <a:lnRef idx="1">
            <a:schemeClr val="accent5"/>
          </a:lnRef>
          <a:fillRef idx="3">
            <a:schemeClr val="accent5"/>
          </a:fillRef>
          <a:effectRef idx="2">
            <a:schemeClr val="accent5"/>
          </a:effectRef>
          <a:fontRef idx="minor">
            <a:schemeClr val="lt1"/>
          </a:fontRef>
        </p:style>
        <p:txBody>
          <a:bodyPr>
            <a:spAutoFit/>
          </a:bodyPr>
          <a:lstStyle/>
          <a:p>
            <a:pPr algn="ctr">
              <a:defRPr/>
            </a:pPr>
            <a:r>
              <a:rPr lang="zh-CN" altLang="en-US" sz="1714" b="1" dirty="0">
                <a:solidFill>
                  <a:schemeClr val="bg1"/>
                </a:solidFill>
                <a:latin typeface="微软雅黑" pitchFamily="34" charset="-122"/>
                <a:ea typeface="微软雅黑" pitchFamily="34" charset="-122"/>
              </a:rPr>
              <a:t>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anim calcmode="lin" valueType="num">
                                      <p:cBhvr additive="base">
                                        <p:cTn id="7"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additive="base">
                                        <p:cTn id="1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Effect transition="in" filter="wipe(down)">
                                      <p:cBhvr>
                                        <p:cTn id="21" dur="500"/>
                                        <p:tgtEl>
                                          <p:spTgt spid="2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wipe(down)">
                                      <p:cBhvr>
                                        <p:cTn id="26" dur="500"/>
                                        <p:tgtEl>
                                          <p:spTgt spid="19">
                                            <p:bg/>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down)">
                                      <p:cBhvr>
                                        <p:cTn id="31" dur="500"/>
                                        <p:tgtEl>
                                          <p:spTgt spid="19">
                                            <p:txEl>
                                              <p:pRg st="0" end="0"/>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bg/>
                                          </p:spTgt>
                                        </p:tgtEl>
                                        <p:attrNameLst>
                                          <p:attrName>style.visibility</p:attrName>
                                        </p:attrNameLst>
                                      </p:cBhvr>
                                      <p:to>
                                        <p:strVal val="visible"/>
                                      </p:to>
                                    </p:set>
                                    <p:animEffect transition="in" filter="wipe(down)">
                                      <p:cBhvr>
                                        <p:cTn id="34" dur="500"/>
                                        <p:tgtEl>
                                          <p:spTgt spid="20">
                                            <p:bg/>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wipe(down)">
                                      <p:cBhvr>
                                        <p:cTn id="39" dur="500"/>
                                        <p:tgtEl>
                                          <p:spTgt spid="20">
                                            <p:txEl>
                                              <p:pRg st="0" end="0"/>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bg/>
                                          </p:spTgt>
                                        </p:tgtEl>
                                        <p:attrNameLst>
                                          <p:attrName>style.visibility</p:attrName>
                                        </p:attrNameLst>
                                      </p:cBhvr>
                                      <p:to>
                                        <p:strVal val="visible"/>
                                      </p:to>
                                    </p:set>
                                    <p:animEffect transition="in" filter="wipe(down)">
                                      <p:cBhvr>
                                        <p:cTn id="42" dur="500"/>
                                        <p:tgtEl>
                                          <p:spTgt spid="21">
                                            <p:bg/>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xEl>
                                              <p:pRg st="0" end="0"/>
                                            </p:txEl>
                                          </p:spTgt>
                                        </p:tgtEl>
                                        <p:attrNameLst>
                                          <p:attrName>style.visibility</p:attrName>
                                        </p:attrNameLst>
                                      </p:cBhvr>
                                      <p:to>
                                        <p:strVal val="visible"/>
                                      </p:to>
                                    </p:set>
                                    <p:animEffect transition="in" filter="wipe(down)">
                                      <p:cBhvr>
                                        <p:cTn id="47" dur="500"/>
                                        <p:tgtEl>
                                          <p:spTgt spid="2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fill="hold"/>
                                        <p:tgtEl>
                                          <p:spTgt spid="29"/>
                                        </p:tgtEl>
                                        <p:attrNameLst>
                                          <p:attrName>ppt_x</p:attrName>
                                        </p:attrNameLst>
                                      </p:cBhvr>
                                      <p:tavLst>
                                        <p:tav tm="0">
                                          <p:val>
                                            <p:strVal val="#ppt_x"/>
                                          </p:val>
                                        </p:tav>
                                        <p:tav tm="100000">
                                          <p:val>
                                            <p:strVal val="#ppt_x"/>
                                          </p:val>
                                        </p:tav>
                                      </p:tavLst>
                                    </p:anim>
                                    <p:anim calcmode="lin" valueType="num">
                                      <p:cBhvr additive="base">
                                        <p:cTn id="57" dur="500" fill="hold"/>
                                        <p:tgtEl>
                                          <p:spTgt spid="2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ppt_x"/>
                                          </p:val>
                                        </p:tav>
                                        <p:tav tm="100000">
                                          <p:val>
                                            <p:strVal val="#ppt_x"/>
                                          </p:val>
                                        </p:tav>
                                      </p:tavLst>
                                    </p:anim>
                                    <p:anim calcmode="lin" valueType="num">
                                      <p:cBhvr additive="base">
                                        <p:cTn id="65" dur="500" fill="hold"/>
                                        <p:tgtEl>
                                          <p:spTgt spid="3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ppt_x"/>
                                          </p:val>
                                        </p:tav>
                                        <p:tav tm="100000">
                                          <p:val>
                                            <p:strVal val="#ppt_x"/>
                                          </p:val>
                                        </p:tav>
                                      </p:tavLst>
                                    </p:anim>
                                    <p:anim calcmode="lin" valueType="num">
                                      <p:cBhvr additive="base">
                                        <p:cTn id="73" dur="500" fill="hold"/>
                                        <p:tgtEl>
                                          <p:spTgt spid="3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ppt_x"/>
                                          </p:val>
                                        </p:tav>
                                        <p:tav tm="100000">
                                          <p:val>
                                            <p:strVal val="#ppt_x"/>
                                          </p:val>
                                        </p:tav>
                                      </p:tavLst>
                                    </p:anim>
                                    <p:anim calcmode="lin" valueType="num">
                                      <p:cBhvr additive="base">
                                        <p:cTn id="77" dur="500" fill="hold"/>
                                        <p:tgtEl>
                                          <p:spTgt spid="35"/>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additive="base">
                                        <p:cTn id="84" dur="500" fill="hold"/>
                                        <p:tgtEl>
                                          <p:spTgt spid="38"/>
                                        </p:tgtEl>
                                        <p:attrNameLst>
                                          <p:attrName>ppt_x</p:attrName>
                                        </p:attrNameLst>
                                      </p:cBhvr>
                                      <p:tavLst>
                                        <p:tav tm="0">
                                          <p:val>
                                            <p:strVal val="#ppt_x"/>
                                          </p:val>
                                        </p:tav>
                                        <p:tav tm="100000">
                                          <p:val>
                                            <p:strVal val="#ppt_x"/>
                                          </p:val>
                                        </p:tav>
                                      </p:tavLst>
                                    </p:anim>
                                    <p:anim calcmode="lin" valueType="num">
                                      <p:cBhvr additive="base">
                                        <p:cTn id="85" dur="500" fill="hold"/>
                                        <p:tgtEl>
                                          <p:spTgt spid="38"/>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ppt_x"/>
                                          </p:val>
                                        </p:tav>
                                        <p:tav tm="100000">
                                          <p:val>
                                            <p:strVal val="#ppt_x"/>
                                          </p:val>
                                        </p:tav>
                                      </p:tavLst>
                                    </p:anim>
                                    <p:anim calcmode="lin" valueType="num">
                                      <p:cBhvr additive="base">
                                        <p:cTn id="89" dur="500" fill="hold"/>
                                        <p:tgtEl>
                                          <p:spTgt spid="39"/>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ppt_x"/>
                                          </p:val>
                                        </p:tav>
                                        <p:tav tm="100000">
                                          <p:val>
                                            <p:strVal val="#ppt_x"/>
                                          </p:val>
                                        </p:tav>
                                      </p:tavLst>
                                    </p:anim>
                                    <p:anim calcmode="lin" valueType="num">
                                      <p:cBhvr additive="base">
                                        <p:cTn id="93" dur="500" fill="hold"/>
                                        <p:tgtEl>
                                          <p:spTgt spid="4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additive="base">
                                        <p:cTn id="96" dur="500" fill="hold"/>
                                        <p:tgtEl>
                                          <p:spTgt spid="47"/>
                                        </p:tgtEl>
                                        <p:attrNameLst>
                                          <p:attrName>ppt_x</p:attrName>
                                        </p:attrNameLst>
                                      </p:cBhvr>
                                      <p:tavLst>
                                        <p:tav tm="0">
                                          <p:val>
                                            <p:strVal val="#ppt_x"/>
                                          </p:val>
                                        </p:tav>
                                        <p:tav tm="100000">
                                          <p:val>
                                            <p:strVal val="#ppt_x"/>
                                          </p:val>
                                        </p:tav>
                                      </p:tavLst>
                                    </p:anim>
                                    <p:anim calcmode="lin" valueType="num">
                                      <p:cBhvr additive="base">
                                        <p:cTn id="97" dur="500" fill="hold"/>
                                        <p:tgtEl>
                                          <p:spTgt spid="47"/>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51"/>
                                        </p:tgtEl>
                                        <p:attrNameLst>
                                          <p:attrName>style.visibility</p:attrName>
                                        </p:attrNameLst>
                                      </p:cBhvr>
                                      <p:to>
                                        <p:strVal val="visible"/>
                                      </p:to>
                                    </p:set>
                                    <p:anim calcmode="lin" valueType="num">
                                      <p:cBhvr additive="base">
                                        <p:cTn id="100" dur="500" fill="hold"/>
                                        <p:tgtEl>
                                          <p:spTgt spid="51"/>
                                        </p:tgtEl>
                                        <p:attrNameLst>
                                          <p:attrName>ppt_x</p:attrName>
                                        </p:attrNameLst>
                                      </p:cBhvr>
                                      <p:tavLst>
                                        <p:tav tm="0">
                                          <p:val>
                                            <p:strVal val="#ppt_x"/>
                                          </p:val>
                                        </p:tav>
                                        <p:tav tm="100000">
                                          <p:val>
                                            <p:strVal val="#ppt_x"/>
                                          </p:val>
                                        </p:tav>
                                      </p:tavLst>
                                    </p:anim>
                                    <p:anim calcmode="lin" valueType="num">
                                      <p:cBhvr additive="base">
                                        <p:cTn id="10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animBg="1"/>
      <p:bldP spid="19" grpId="0" build="p" animBg="1"/>
      <p:bldP spid="20" grpId="0" build="p" animBg="1"/>
      <p:bldP spid="21" grpId="0" build="p" animBg="1"/>
      <p:bldP spid="23" grpId="0" build="allAtOnce"/>
      <p:bldP spid="26" grpId="0" build="p"/>
      <p:bldP spid="27" grpId="0" animBg="1"/>
      <p:bldP spid="29" grpId="0" animBg="1"/>
      <p:bldP spid="30" grpId="0" animBg="1"/>
      <p:bldP spid="31" grpId="0" animBg="1"/>
      <p:bldP spid="33" grpId="0" animBg="1"/>
      <p:bldP spid="34" grpId="0" animBg="1"/>
      <p:bldP spid="35" grpId="0" animBg="1"/>
      <p:bldP spid="37" grpId="0" animBg="1"/>
      <p:bldP spid="38" grpId="0" animBg="1"/>
      <p:bldP spid="39" grpId="0"/>
      <p:bldP spid="40"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6FF2C-488C-48AA-8E41-1F125E0D42EA}"/>
              </a:ext>
            </a:extLst>
          </p:cNvPr>
          <p:cNvSpPr>
            <a:spLocks noGrp="1"/>
          </p:cNvSpPr>
          <p:nvPr>
            <p:ph type="title"/>
          </p:nvPr>
        </p:nvSpPr>
        <p:spPr/>
        <p:txBody>
          <a:bodyPr/>
          <a:lstStyle/>
          <a:p>
            <a:r>
              <a:rPr lang="en-US" altLang="zh-CN" dirty="0"/>
              <a:t>DDD – Bounded Context</a:t>
            </a:r>
            <a:endParaRPr lang="zh-CN" altLang="en-US" dirty="0"/>
          </a:p>
        </p:txBody>
      </p:sp>
      <p:pic>
        <p:nvPicPr>
          <p:cNvPr id="4" name="内容占位符 3">
            <a:extLst>
              <a:ext uri="{FF2B5EF4-FFF2-40B4-BE49-F238E27FC236}">
                <a16:creationId xmlns:a16="http://schemas.microsoft.com/office/drawing/2014/main" id="{C9BBEF22-3CF9-4199-A821-BBA721565C32}"/>
              </a:ext>
            </a:extLst>
          </p:cNvPr>
          <p:cNvPicPr>
            <a:picLocks noGrp="1" noChangeAspect="1"/>
          </p:cNvPicPr>
          <p:nvPr>
            <p:ph idx="1"/>
          </p:nvPr>
        </p:nvPicPr>
        <p:blipFill>
          <a:blip r:embed="rId3"/>
          <a:stretch>
            <a:fillRect/>
          </a:stretch>
        </p:blipFill>
        <p:spPr>
          <a:xfrm>
            <a:off x="2349997" y="1828800"/>
            <a:ext cx="7632847" cy="4768552"/>
          </a:xfrm>
          <a:prstGeom prst="rect">
            <a:avLst/>
          </a:prstGeom>
        </p:spPr>
      </p:pic>
    </p:spTree>
    <p:extLst>
      <p:ext uri="{BB962C8B-B14F-4D97-AF65-F5344CB8AC3E}">
        <p14:creationId xmlns:p14="http://schemas.microsoft.com/office/powerpoint/2010/main" val="35981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48B67-B881-40B9-8CB8-9F8F9EDB3FB0}"/>
              </a:ext>
            </a:extLst>
          </p:cNvPr>
          <p:cNvSpPr>
            <a:spLocks noGrp="1"/>
          </p:cNvSpPr>
          <p:nvPr>
            <p:ph type="title"/>
          </p:nvPr>
        </p:nvSpPr>
        <p:spPr/>
        <p:txBody>
          <a:bodyPr/>
          <a:lstStyle/>
          <a:p>
            <a:r>
              <a:rPr lang="en-US" altLang="zh-CN" dirty="0"/>
              <a:t>DDD – Bounded Context </a:t>
            </a:r>
            <a:endParaRPr lang="zh-CN" altLang="en-US" dirty="0"/>
          </a:p>
        </p:txBody>
      </p:sp>
      <p:pic>
        <p:nvPicPr>
          <p:cNvPr id="4" name="内容占位符 3">
            <a:extLst>
              <a:ext uri="{FF2B5EF4-FFF2-40B4-BE49-F238E27FC236}">
                <a16:creationId xmlns:a16="http://schemas.microsoft.com/office/drawing/2014/main" id="{731D8FB3-972D-4801-943B-14F89C443B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72" y="1700808"/>
            <a:ext cx="7920880" cy="4896544"/>
          </a:xfrm>
        </p:spPr>
      </p:pic>
    </p:spTree>
    <p:extLst>
      <p:ext uri="{BB962C8B-B14F-4D97-AF65-F5344CB8AC3E}">
        <p14:creationId xmlns:p14="http://schemas.microsoft.com/office/powerpoint/2010/main" val="29778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AFD44-A9FD-4F98-81BA-C0176C117D4F}"/>
              </a:ext>
            </a:extLst>
          </p:cNvPr>
          <p:cNvSpPr>
            <a:spLocks noGrp="1"/>
          </p:cNvSpPr>
          <p:nvPr>
            <p:ph type="title"/>
          </p:nvPr>
        </p:nvSpPr>
        <p:spPr/>
        <p:txBody>
          <a:bodyPr/>
          <a:lstStyle/>
          <a:p>
            <a:r>
              <a:rPr lang="en-US" altLang="zh-CN" dirty="0"/>
              <a:t>DDD – Bounded Context </a:t>
            </a:r>
            <a:endParaRPr lang="zh-CN" altLang="en-US" dirty="0"/>
          </a:p>
        </p:txBody>
      </p:sp>
      <p:sp>
        <p:nvSpPr>
          <p:cNvPr id="3" name="内容占位符 2">
            <a:extLst>
              <a:ext uri="{FF2B5EF4-FFF2-40B4-BE49-F238E27FC236}">
                <a16:creationId xmlns:a16="http://schemas.microsoft.com/office/drawing/2014/main" id="{E1E987D3-AFDD-4B53-B901-92224EA1EBE9}"/>
              </a:ext>
            </a:extLst>
          </p:cNvPr>
          <p:cNvSpPr>
            <a:spLocks noGrp="1"/>
          </p:cNvSpPr>
          <p:nvPr>
            <p:ph idx="1"/>
          </p:nvPr>
        </p:nvSpPr>
        <p:spPr>
          <a:xfrm>
            <a:off x="1979612" y="1916832"/>
            <a:ext cx="8229600" cy="3950568"/>
          </a:xfrm>
        </p:spPr>
        <p:txBody>
          <a:bodyPr/>
          <a:lstStyle/>
          <a:p>
            <a:r>
              <a:rPr lang="en-GB" altLang="zh-CN" sz="2400" dirty="0"/>
              <a:t>Bounded Context == Business Microservice boundary </a:t>
            </a:r>
          </a:p>
          <a:p>
            <a:pPr lvl="1"/>
            <a:r>
              <a:rPr lang="en-GB" altLang="zh-CN" dirty="0"/>
              <a:t>1. Simplified CQRS when using DDD in a microservice </a:t>
            </a:r>
          </a:p>
          <a:p>
            <a:pPr lvl="1"/>
            <a:r>
              <a:rPr lang="en-GB" altLang="zh-CN" dirty="0"/>
              <a:t>2.Rich Domain Model vs. </a:t>
            </a:r>
            <a:r>
              <a:rPr lang="en-GB" altLang="zh-CN" dirty="0" err="1"/>
              <a:t>Anemic</a:t>
            </a:r>
            <a:r>
              <a:rPr lang="en-GB" altLang="zh-CN" dirty="0"/>
              <a:t> Domain Model </a:t>
            </a:r>
          </a:p>
          <a:p>
            <a:pPr lvl="1"/>
            <a:r>
              <a:rPr lang="en-GB" altLang="zh-CN" dirty="0"/>
              <a:t>3.Domain Entity </a:t>
            </a:r>
          </a:p>
          <a:p>
            <a:pPr lvl="1"/>
            <a:r>
              <a:rPr lang="en-GB" altLang="zh-CN" dirty="0"/>
              <a:t>4.Aggregates </a:t>
            </a:r>
          </a:p>
          <a:p>
            <a:pPr lvl="1"/>
            <a:r>
              <a:rPr lang="en-GB" altLang="zh-CN" dirty="0"/>
              <a:t>5.Value Object </a:t>
            </a:r>
          </a:p>
          <a:p>
            <a:pPr lvl="1"/>
            <a:r>
              <a:rPr lang="en-GB" altLang="zh-CN" dirty="0"/>
              <a:t>6.Domain Events (within a single microservice) </a:t>
            </a:r>
            <a:endParaRPr lang="zh-CN" altLang="en-US" dirty="0"/>
          </a:p>
        </p:txBody>
      </p:sp>
    </p:spTree>
    <p:extLst>
      <p:ext uri="{BB962C8B-B14F-4D97-AF65-F5344CB8AC3E}">
        <p14:creationId xmlns:p14="http://schemas.microsoft.com/office/powerpoint/2010/main" val="405051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7EEAA-B19D-4B9B-B829-522EC30A0AE1}"/>
              </a:ext>
            </a:extLst>
          </p:cNvPr>
          <p:cNvSpPr>
            <a:spLocks noGrp="1"/>
          </p:cNvSpPr>
          <p:nvPr>
            <p:ph type="title"/>
          </p:nvPr>
        </p:nvSpPr>
        <p:spPr>
          <a:xfrm>
            <a:off x="1979612" y="332657"/>
            <a:ext cx="8229600" cy="1496144"/>
          </a:xfrm>
        </p:spPr>
        <p:txBody>
          <a:bodyPr/>
          <a:lstStyle/>
          <a:p>
            <a:r>
              <a:rPr lang="en-GB" altLang="zh-CN" sz="4000" dirty="0"/>
              <a:t>Business/Logical Microservices (Bounded Contexts)</a:t>
            </a:r>
            <a:endParaRPr lang="zh-CN" altLang="en-US" dirty="0"/>
          </a:p>
        </p:txBody>
      </p:sp>
      <p:pic>
        <p:nvPicPr>
          <p:cNvPr id="4" name="内容占位符 3">
            <a:extLst>
              <a:ext uri="{FF2B5EF4-FFF2-40B4-BE49-F238E27FC236}">
                <a16:creationId xmlns:a16="http://schemas.microsoft.com/office/drawing/2014/main" id="{2CA40024-71FE-43EA-9137-EFE4592A7521}"/>
              </a:ext>
            </a:extLst>
          </p:cNvPr>
          <p:cNvPicPr>
            <a:picLocks noGrp="1" noChangeAspect="1"/>
          </p:cNvPicPr>
          <p:nvPr>
            <p:ph idx="1"/>
          </p:nvPr>
        </p:nvPicPr>
        <p:blipFill>
          <a:blip r:embed="rId3"/>
          <a:stretch>
            <a:fillRect/>
          </a:stretch>
        </p:blipFill>
        <p:spPr>
          <a:xfrm>
            <a:off x="1979613" y="1988840"/>
            <a:ext cx="3038083" cy="2023864"/>
          </a:xfrm>
          <a:prstGeom prst="rect">
            <a:avLst/>
          </a:prstGeom>
        </p:spPr>
      </p:pic>
      <p:pic>
        <p:nvPicPr>
          <p:cNvPr id="5" name="图片 4">
            <a:extLst>
              <a:ext uri="{FF2B5EF4-FFF2-40B4-BE49-F238E27FC236}">
                <a16:creationId xmlns:a16="http://schemas.microsoft.com/office/drawing/2014/main" id="{4096FDD6-8794-45A0-9B8A-EE2D1EE46819}"/>
              </a:ext>
            </a:extLst>
          </p:cNvPr>
          <p:cNvPicPr>
            <a:picLocks noChangeAspect="1"/>
          </p:cNvPicPr>
          <p:nvPr/>
        </p:nvPicPr>
        <p:blipFill>
          <a:blip r:embed="rId4"/>
          <a:stretch>
            <a:fillRect/>
          </a:stretch>
        </p:blipFill>
        <p:spPr>
          <a:xfrm>
            <a:off x="5158308" y="2067598"/>
            <a:ext cx="2160240" cy="2585539"/>
          </a:xfrm>
          <a:prstGeom prst="rect">
            <a:avLst/>
          </a:prstGeom>
        </p:spPr>
      </p:pic>
      <p:pic>
        <p:nvPicPr>
          <p:cNvPr id="6" name="图片 5">
            <a:extLst>
              <a:ext uri="{FF2B5EF4-FFF2-40B4-BE49-F238E27FC236}">
                <a16:creationId xmlns:a16="http://schemas.microsoft.com/office/drawing/2014/main" id="{11994A36-2B2C-4ABB-89DA-9CACCAB5781B}"/>
              </a:ext>
            </a:extLst>
          </p:cNvPr>
          <p:cNvPicPr>
            <a:picLocks noChangeAspect="1"/>
          </p:cNvPicPr>
          <p:nvPr/>
        </p:nvPicPr>
        <p:blipFill>
          <a:blip r:embed="rId5"/>
          <a:stretch>
            <a:fillRect/>
          </a:stretch>
        </p:blipFill>
        <p:spPr>
          <a:xfrm>
            <a:off x="7678588" y="1988840"/>
            <a:ext cx="2808312" cy="3024336"/>
          </a:xfrm>
          <a:prstGeom prst="rect">
            <a:avLst/>
          </a:prstGeom>
        </p:spPr>
      </p:pic>
      <p:sp>
        <p:nvSpPr>
          <p:cNvPr id="7" name="文本框 6">
            <a:extLst>
              <a:ext uri="{FF2B5EF4-FFF2-40B4-BE49-F238E27FC236}">
                <a16:creationId xmlns:a16="http://schemas.microsoft.com/office/drawing/2014/main" id="{CD1E487A-F301-4975-8426-5C8B5AB8049C}"/>
              </a:ext>
            </a:extLst>
          </p:cNvPr>
          <p:cNvSpPr txBox="1"/>
          <p:nvPr/>
        </p:nvSpPr>
        <p:spPr>
          <a:xfrm>
            <a:off x="2021904" y="5029200"/>
            <a:ext cx="8496944" cy="830997"/>
          </a:xfrm>
          <a:prstGeom prst="rect">
            <a:avLst/>
          </a:prstGeom>
          <a:noFill/>
        </p:spPr>
        <p:txBody>
          <a:bodyPr wrap="square" rtlCol="0">
            <a:spAutoFit/>
          </a:bodyPr>
          <a:lstStyle/>
          <a:p>
            <a:r>
              <a:rPr lang="zh-CN" altLang="en-US" dirty="0"/>
              <a:t>逻辑体系结构可以不同于物理</a:t>
            </a:r>
            <a:r>
              <a:rPr lang="en-US" altLang="zh-CN" dirty="0"/>
              <a:t>/</a:t>
            </a:r>
            <a:r>
              <a:rPr lang="zh-CN" altLang="en-US" dirty="0"/>
              <a:t>部署体系结构</a:t>
            </a:r>
            <a:endParaRPr lang="en-US" altLang="zh-CN" dirty="0"/>
          </a:p>
          <a:p>
            <a:r>
              <a:rPr lang="zh-CN" altLang="en-US" dirty="0"/>
              <a:t>有界上下文可以由</a:t>
            </a:r>
            <a:r>
              <a:rPr lang="en-US" altLang="zh-CN" dirty="0"/>
              <a:t>1</a:t>
            </a:r>
            <a:r>
              <a:rPr lang="zh-CN" altLang="en-US" dirty="0"/>
              <a:t>个或多个服务 </a:t>
            </a:r>
            <a:r>
              <a:rPr lang="en-US" altLang="zh-CN" dirty="0"/>
              <a:t>(</a:t>
            </a:r>
            <a:r>
              <a:rPr lang="zh-CN" altLang="en-US" dirty="0"/>
              <a:t>即 </a:t>
            </a:r>
            <a:r>
              <a:rPr lang="en-US" altLang="zh-CN" dirty="0"/>
              <a:t>asp. net web </a:t>
            </a:r>
            <a:r>
              <a:rPr lang="en-US" altLang="zh-CN" dirty="0" err="1"/>
              <a:t>api</a:t>
            </a:r>
            <a:r>
              <a:rPr lang="en-US" altLang="zh-CN" dirty="0"/>
              <a:t>) </a:t>
            </a:r>
            <a:r>
              <a:rPr lang="zh-CN" altLang="en-US" dirty="0"/>
              <a:t>实现</a:t>
            </a:r>
          </a:p>
        </p:txBody>
      </p:sp>
    </p:spTree>
    <p:extLst>
      <p:ext uri="{BB962C8B-B14F-4D97-AF65-F5344CB8AC3E}">
        <p14:creationId xmlns:p14="http://schemas.microsoft.com/office/powerpoint/2010/main" val="24920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1C3D0-A3E9-44EE-B855-1049E8414D09}"/>
              </a:ext>
            </a:extLst>
          </p:cNvPr>
          <p:cNvSpPr>
            <a:spLocks noGrp="1"/>
          </p:cNvSpPr>
          <p:nvPr>
            <p:ph type="title"/>
          </p:nvPr>
        </p:nvSpPr>
        <p:spPr>
          <a:xfrm>
            <a:off x="1979612" y="476673"/>
            <a:ext cx="8229600" cy="1352128"/>
          </a:xfrm>
        </p:spPr>
        <p:txBody>
          <a:bodyPr>
            <a:normAutofit fontScale="90000"/>
          </a:bodyPr>
          <a:lstStyle/>
          <a:p>
            <a:r>
              <a:rPr lang="zh-CN" altLang="en-US" dirty="0"/>
              <a:t>识别域模型程序</a:t>
            </a:r>
            <a:r>
              <a:rPr lang="en-GB" altLang="zh-CN" dirty="0"/>
              <a:t>Microservice/</a:t>
            </a:r>
            <a:r>
              <a:rPr lang="en-GB" altLang="zh-CN" dirty="0" err="1"/>
              <a:t>BoundedContext</a:t>
            </a:r>
            <a:endParaRPr lang="zh-CN" altLang="en-US" dirty="0"/>
          </a:p>
        </p:txBody>
      </p:sp>
      <p:sp>
        <p:nvSpPr>
          <p:cNvPr id="11" name="Rounded Rectangle 5">
            <a:extLst>
              <a:ext uri="{FF2B5EF4-FFF2-40B4-BE49-F238E27FC236}">
                <a16:creationId xmlns:a16="http://schemas.microsoft.com/office/drawing/2014/main" id="{72A2AF5C-0CC9-48A8-A6DE-A7F1CD555EDA}"/>
              </a:ext>
            </a:extLst>
          </p:cNvPr>
          <p:cNvSpPr/>
          <p:nvPr/>
        </p:nvSpPr>
        <p:spPr>
          <a:xfrm>
            <a:off x="6722675" y="2398586"/>
            <a:ext cx="3652696" cy="141602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Segoe UI Light" pitchFamily="34" charset="0"/>
              <a:cs typeface="Segoe UI Light" pitchFamily="34" charset="0"/>
            </a:endParaRPr>
          </a:p>
        </p:txBody>
      </p:sp>
      <p:sp>
        <p:nvSpPr>
          <p:cNvPr id="12" name="Rounded Rectangle 6">
            <a:extLst>
              <a:ext uri="{FF2B5EF4-FFF2-40B4-BE49-F238E27FC236}">
                <a16:creationId xmlns:a16="http://schemas.microsoft.com/office/drawing/2014/main" id="{286849BF-EC97-4FE9-80C5-47CA0AC614C0}"/>
              </a:ext>
            </a:extLst>
          </p:cNvPr>
          <p:cNvSpPr/>
          <p:nvPr/>
        </p:nvSpPr>
        <p:spPr>
          <a:xfrm>
            <a:off x="6799545" y="4749807"/>
            <a:ext cx="3652696" cy="163152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Segoe UI Light" pitchFamily="34" charset="0"/>
              <a:cs typeface="Segoe UI Light" pitchFamily="34" charset="0"/>
            </a:endParaRPr>
          </a:p>
        </p:txBody>
      </p:sp>
      <p:sp>
        <p:nvSpPr>
          <p:cNvPr id="13" name="Rounded Rectangle 10">
            <a:extLst>
              <a:ext uri="{FF2B5EF4-FFF2-40B4-BE49-F238E27FC236}">
                <a16:creationId xmlns:a16="http://schemas.microsoft.com/office/drawing/2014/main" id="{F4CD4F44-6DD3-4295-B769-52468F809C4A}"/>
              </a:ext>
            </a:extLst>
          </p:cNvPr>
          <p:cNvSpPr/>
          <p:nvPr/>
        </p:nvSpPr>
        <p:spPr>
          <a:xfrm>
            <a:off x="1784970" y="2445560"/>
            <a:ext cx="3341829" cy="137499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endParaRPr lang="en-US" sz="2448" dirty="0">
              <a:solidFill>
                <a:srgbClr val="000000"/>
              </a:solidFill>
              <a:latin typeface="Segoe UI"/>
            </a:endParaRPr>
          </a:p>
        </p:txBody>
      </p:sp>
      <p:sp>
        <p:nvSpPr>
          <p:cNvPr id="14" name="Rectangle 9">
            <a:extLst>
              <a:ext uri="{FF2B5EF4-FFF2-40B4-BE49-F238E27FC236}">
                <a16:creationId xmlns:a16="http://schemas.microsoft.com/office/drawing/2014/main" id="{DDF86AC0-E0DD-40A9-A412-95532355E95A}"/>
              </a:ext>
            </a:extLst>
          </p:cNvPr>
          <p:cNvSpPr/>
          <p:nvPr/>
        </p:nvSpPr>
        <p:spPr>
          <a:xfrm>
            <a:off x="7074546" y="2061510"/>
            <a:ext cx="3030961" cy="350330"/>
          </a:xfrm>
          <a:prstGeom prst="rect">
            <a:avLst/>
          </a:prstGeom>
        </p:spPr>
        <p:txBody>
          <a:bodyPr wrap="square">
            <a:spAutoFit/>
          </a:bodyPr>
          <a:lstStyle/>
          <a:p>
            <a:pPr algn="ctr" defTabSz="1243245">
              <a:defRPr/>
            </a:pPr>
            <a:r>
              <a:rPr lang="en-US" sz="1632" b="1" dirty="0">
                <a:solidFill>
                  <a:srgbClr val="505050">
                    <a:lumMod val="50000"/>
                  </a:srgbClr>
                </a:solidFill>
                <a:latin typeface="Segoe UI"/>
              </a:rPr>
              <a:t>Ordering</a:t>
            </a:r>
            <a:r>
              <a:rPr lang="en-US" sz="1632" dirty="0">
                <a:solidFill>
                  <a:srgbClr val="505050">
                    <a:lumMod val="50000"/>
                  </a:srgbClr>
                </a:solidFill>
                <a:latin typeface="Segoe UI"/>
              </a:rPr>
              <a:t> Microservice Model</a:t>
            </a:r>
          </a:p>
        </p:txBody>
      </p:sp>
      <p:sp>
        <p:nvSpPr>
          <p:cNvPr id="15" name="Rectangle 12">
            <a:extLst>
              <a:ext uri="{FF2B5EF4-FFF2-40B4-BE49-F238E27FC236}">
                <a16:creationId xmlns:a16="http://schemas.microsoft.com/office/drawing/2014/main" id="{78B7635D-B36A-4090-8823-5927E714AFD9}"/>
              </a:ext>
            </a:extLst>
          </p:cNvPr>
          <p:cNvSpPr/>
          <p:nvPr/>
        </p:nvSpPr>
        <p:spPr>
          <a:xfrm>
            <a:off x="7088432" y="4387534"/>
            <a:ext cx="3030961" cy="350330"/>
          </a:xfrm>
          <a:prstGeom prst="rect">
            <a:avLst/>
          </a:prstGeom>
        </p:spPr>
        <p:txBody>
          <a:bodyPr wrap="square">
            <a:spAutoFit/>
          </a:bodyPr>
          <a:lstStyle/>
          <a:p>
            <a:pPr algn="ctr" defTabSz="1243245">
              <a:defRPr/>
            </a:pPr>
            <a:r>
              <a:rPr lang="en-US" sz="1632" b="1" dirty="0">
                <a:solidFill>
                  <a:srgbClr val="505050">
                    <a:lumMod val="50000"/>
                  </a:srgbClr>
                </a:solidFill>
                <a:latin typeface="Segoe UI"/>
              </a:rPr>
              <a:t>Basket</a:t>
            </a:r>
            <a:r>
              <a:rPr lang="en-US" sz="1632" dirty="0">
                <a:solidFill>
                  <a:srgbClr val="505050">
                    <a:lumMod val="50000"/>
                  </a:srgbClr>
                </a:solidFill>
                <a:latin typeface="Segoe UI"/>
              </a:rPr>
              <a:t> Microservice Model</a:t>
            </a:r>
          </a:p>
        </p:txBody>
      </p:sp>
      <p:sp>
        <p:nvSpPr>
          <p:cNvPr id="16" name="Rectangle 13">
            <a:extLst>
              <a:ext uri="{FF2B5EF4-FFF2-40B4-BE49-F238E27FC236}">
                <a16:creationId xmlns:a16="http://schemas.microsoft.com/office/drawing/2014/main" id="{6A11E715-F060-449D-AE7D-A5EF839FDB2D}"/>
              </a:ext>
            </a:extLst>
          </p:cNvPr>
          <p:cNvSpPr/>
          <p:nvPr/>
        </p:nvSpPr>
        <p:spPr>
          <a:xfrm>
            <a:off x="2006788" y="2095229"/>
            <a:ext cx="3030961" cy="350330"/>
          </a:xfrm>
          <a:prstGeom prst="rect">
            <a:avLst/>
          </a:prstGeom>
        </p:spPr>
        <p:txBody>
          <a:bodyPr wrap="square">
            <a:spAutoFit/>
          </a:bodyPr>
          <a:lstStyle/>
          <a:p>
            <a:pPr algn="ctr" defTabSz="1243245">
              <a:defRPr/>
            </a:pPr>
            <a:r>
              <a:rPr lang="en-US" sz="1632" b="1" dirty="0">
                <a:solidFill>
                  <a:srgbClr val="505050">
                    <a:lumMod val="50000"/>
                  </a:srgbClr>
                </a:solidFill>
                <a:latin typeface="Segoe UI"/>
              </a:rPr>
              <a:t>Identity</a:t>
            </a:r>
            <a:r>
              <a:rPr lang="en-US" sz="1632" dirty="0">
                <a:solidFill>
                  <a:srgbClr val="505050">
                    <a:lumMod val="50000"/>
                  </a:srgbClr>
                </a:solidFill>
                <a:latin typeface="Segoe UI"/>
              </a:rPr>
              <a:t> Microservice Model</a:t>
            </a:r>
          </a:p>
        </p:txBody>
      </p:sp>
      <p:sp>
        <p:nvSpPr>
          <p:cNvPr id="17" name="Rectangle 22">
            <a:extLst>
              <a:ext uri="{FF2B5EF4-FFF2-40B4-BE49-F238E27FC236}">
                <a16:creationId xmlns:a16="http://schemas.microsoft.com/office/drawing/2014/main" id="{F4BFA53E-3906-4E24-8C47-F710810DEA27}"/>
              </a:ext>
            </a:extLst>
          </p:cNvPr>
          <p:cNvSpPr/>
          <p:nvPr/>
        </p:nvSpPr>
        <p:spPr>
          <a:xfrm>
            <a:off x="7037105" y="2643315"/>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dirty="0">
                <a:solidFill>
                  <a:srgbClr val="FFFFFF"/>
                </a:solidFill>
                <a:latin typeface="Segoe UI Light" panose="020B0502040204020203" pitchFamily="34" charset="0"/>
                <a:cs typeface="Segoe UI Light" panose="020B0502040204020203" pitchFamily="34" charset="0"/>
              </a:rPr>
              <a:t>Order</a:t>
            </a:r>
          </a:p>
        </p:txBody>
      </p:sp>
      <p:sp>
        <p:nvSpPr>
          <p:cNvPr id="18" name="Rectangle 24">
            <a:extLst>
              <a:ext uri="{FF2B5EF4-FFF2-40B4-BE49-F238E27FC236}">
                <a16:creationId xmlns:a16="http://schemas.microsoft.com/office/drawing/2014/main" id="{AE157116-D3D6-409B-981F-560DAD1A2BC2}"/>
              </a:ext>
            </a:extLst>
          </p:cNvPr>
          <p:cNvSpPr/>
          <p:nvPr/>
        </p:nvSpPr>
        <p:spPr>
          <a:xfrm>
            <a:off x="8625894" y="2645920"/>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b="1" dirty="0">
                <a:solidFill>
                  <a:srgbClr val="FFFFFF"/>
                </a:solidFill>
                <a:latin typeface="Segoe UI" panose="020B0502040204020203" pitchFamily="34" charset="0"/>
                <a:cs typeface="Segoe UI" panose="020B0502040204020203" pitchFamily="34" charset="0"/>
              </a:rPr>
              <a:t>Buyer</a:t>
            </a:r>
          </a:p>
        </p:txBody>
      </p:sp>
      <p:sp>
        <p:nvSpPr>
          <p:cNvPr id="19" name="Rectangle 27">
            <a:extLst>
              <a:ext uri="{FF2B5EF4-FFF2-40B4-BE49-F238E27FC236}">
                <a16:creationId xmlns:a16="http://schemas.microsoft.com/office/drawing/2014/main" id="{E3A3CF0E-7318-4C3A-A3CA-AABCAC29DD0B}"/>
              </a:ext>
            </a:extLst>
          </p:cNvPr>
          <p:cNvSpPr/>
          <p:nvPr/>
        </p:nvSpPr>
        <p:spPr>
          <a:xfrm>
            <a:off x="7037102" y="3280548"/>
            <a:ext cx="1388586" cy="369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OrderItem</a:t>
            </a:r>
          </a:p>
        </p:txBody>
      </p:sp>
      <p:sp>
        <p:nvSpPr>
          <p:cNvPr id="20" name="Rectangle 34">
            <a:extLst>
              <a:ext uri="{FF2B5EF4-FFF2-40B4-BE49-F238E27FC236}">
                <a16:creationId xmlns:a16="http://schemas.microsoft.com/office/drawing/2014/main" id="{34F3B70C-5FBC-4D33-A8FE-FEC7A9227C6C}"/>
              </a:ext>
            </a:extLst>
          </p:cNvPr>
          <p:cNvSpPr/>
          <p:nvPr/>
        </p:nvSpPr>
        <p:spPr>
          <a:xfrm>
            <a:off x="7911383" y="5569139"/>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BasketItem</a:t>
            </a:r>
          </a:p>
        </p:txBody>
      </p:sp>
      <p:sp>
        <p:nvSpPr>
          <p:cNvPr id="21" name="Rectangle 37">
            <a:extLst>
              <a:ext uri="{FF2B5EF4-FFF2-40B4-BE49-F238E27FC236}">
                <a16:creationId xmlns:a16="http://schemas.microsoft.com/office/drawing/2014/main" id="{DAA3D6EF-83A0-454D-A58C-21EB878A5D4F}"/>
              </a:ext>
            </a:extLst>
          </p:cNvPr>
          <p:cNvSpPr/>
          <p:nvPr/>
        </p:nvSpPr>
        <p:spPr>
          <a:xfrm>
            <a:off x="2589928" y="2694624"/>
            <a:ext cx="1782790"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b="1" dirty="0">
                <a:solidFill>
                  <a:srgbClr val="505050">
                    <a:lumMod val="50000"/>
                  </a:srgbClr>
                </a:solidFill>
                <a:latin typeface="Segoe UI" panose="020B0502040204020203" pitchFamily="34" charset="0"/>
                <a:cs typeface="Segoe UI" panose="020B0502040204020203" pitchFamily="34" charset="0"/>
              </a:rPr>
              <a:t>ApplicationUser</a:t>
            </a:r>
          </a:p>
        </p:txBody>
      </p:sp>
      <p:sp>
        <p:nvSpPr>
          <p:cNvPr id="22" name="Rectangle 39">
            <a:extLst>
              <a:ext uri="{FF2B5EF4-FFF2-40B4-BE49-F238E27FC236}">
                <a16:creationId xmlns:a16="http://schemas.microsoft.com/office/drawing/2014/main" id="{53552007-C72A-4D6E-89E7-4445307B648F}"/>
              </a:ext>
            </a:extLst>
          </p:cNvPr>
          <p:cNvSpPr/>
          <p:nvPr/>
        </p:nvSpPr>
        <p:spPr>
          <a:xfrm>
            <a:off x="7911382" y="504016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428" dirty="0">
                <a:solidFill>
                  <a:srgbClr val="FFFFFF"/>
                </a:solidFill>
                <a:latin typeface="Segoe UI Light" panose="020B0502040204020203" pitchFamily="34" charset="0"/>
                <a:cs typeface="Segoe UI Light" panose="020B0502040204020203" pitchFamily="34" charset="0"/>
              </a:rPr>
              <a:t>Basket</a:t>
            </a:r>
          </a:p>
        </p:txBody>
      </p:sp>
      <p:sp>
        <p:nvSpPr>
          <p:cNvPr id="23" name="Rectangle 40">
            <a:extLst>
              <a:ext uri="{FF2B5EF4-FFF2-40B4-BE49-F238E27FC236}">
                <a16:creationId xmlns:a16="http://schemas.microsoft.com/office/drawing/2014/main" id="{BE335723-9093-4818-BB97-7A52E6E65C0F}"/>
              </a:ext>
            </a:extLst>
          </p:cNvPr>
          <p:cNvSpPr/>
          <p:nvPr/>
        </p:nvSpPr>
        <p:spPr>
          <a:xfrm>
            <a:off x="2589928" y="3218874"/>
            <a:ext cx="1782790"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dirty="0">
                <a:solidFill>
                  <a:srgbClr val="505050">
                    <a:lumMod val="50000"/>
                  </a:srgbClr>
                </a:solidFill>
                <a:latin typeface="Segoe UI Light" panose="020B0502040204020203" pitchFamily="34" charset="0"/>
                <a:cs typeface="Segoe UI Light" panose="020B0502040204020203" pitchFamily="34" charset="0"/>
              </a:rPr>
              <a:t>…</a:t>
            </a:r>
          </a:p>
        </p:txBody>
      </p:sp>
      <p:sp>
        <p:nvSpPr>
          <p:cNvPr id="24" name="Rectangle 38">
            <a:extLst>
              <a:ext uri="{FF2B5EF4-FFF2-40B4-BE49-F238E27FC236}">
                <a16:creationId xmlns:a16="http://schemas.microsoft.com/office/drawing/2014/main" id="{B159C850-7668-4457-9A19-6DBA14B95D75}"/>
              </a:ext>
            </a:extLst>
          </p:cNvPr>
          <p:cNvSpPr/>
          <p:nvPr/>
        </p:nvSpPr>
        <p:spPr>
          <a:xfrm>
            <a:off x="8625893" y="3280548"/>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dirty="0">
                <a:solidFill>
                  <a:srgbClr val="FFFFFF"/>
                </a:solidFill>
                <a:latin typeface="Segoe UI Light" panose="020B0502040204020203" pitchFamily="34" charset="0"/>
                <a:cs typeface="Segoe UI Light" panose="020B0502040204020203" pitchFamily="34" charset="0"/>
              </a:rPr>
              <a:t>Address</a:t>
            </a:r>
          </a:p>
        </p:txBody>
      </p:sp>
      <p:sp>
        <p:nvSpPr>
          <p:cNvPr id="25" name="Rounded Rectangle 1">
            <a:extLst>
              <a:ext uri="{FF2B5EF4-FFF2-40B4-BE49-F238E27FC236}">
                <a16:creationId xmlns:a16="http://schemas.microsoft.com/office/drawing/2014/main" id="{2D696923-26B1-4FC4-8B6D-C68759D33ADC}"/>
              </a:ext>
            </a:extLst>
          </p:cNvPr>
          <p:cNvSpPr/>
          <p:nvPr/>
        </p:nvSpPr>
        <p:spPr>
          <a:xfrm>
            <a:off x="1800150" y="4721338"/>
            <a:ext cx="3341829" cy="16315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Segoe UI Light" pitchFamily="34" charset="0"/>
              <a:cs typeface="Segoe UI Light" pitchFamily="34" charset="0"/>
            </a:endParaRPr>
          </a:p>
        </p:txBody>
      </p:sp>
      <p:sp>
        <p:nvSpPr>
          <p:cNvPr id="26" name="Rectangle 42">
            <a:extLst>
              <a:ext uri="{FF2B5EF4-FFF2-40B4-BE49-F238E27FC236}">
                <a16:creationId xmlns:a16="http://schemas.microsoft.com/office/drawing/2014/main" id="{AB8E5050-9B90-4433-979A-F389A25307C6}"/>
              </a:ext>
            </a:extLst>
          </p:cNvPr>
          <p:cNvSpPr/>
          <p:nvPr/>
        </p:nvSpPr>
        <p:spPr>
          <a:xfrm>
            <a:off x="997333" y="4163910"/>
            <a:ext cx="4605020" cy="343492"/>
          </a:xfrm>
          <a:prstGeom prst="rect">
            <a:avLst/>
          </a:prstGeom>
        </p:spPr>
        <p:txBody>
          <a:bodyPr wrap="square">
            <a:spAutoFit/>
          </a:bodyPr>
          <a:lstStyle/>
          <a:p>
            <a:pPr algn="ctr" defTabSz="1243245">
              <a:defRPr/>
            </a:pPr>
            <a:r>
              <a:rPr lang="en-US" sz="1632" b="1" dirty="0">
                <a:solidFill>
                  <a:srgbClr val="505050">
                    <a:lumMod val="50000"/>
                  </a:srgbClr>
                </a:solidFill>
                <a:latin typeface="Segoe UI"/>
              </a:rPr>
              <a:t>Catalog</a:t>
            </a:r>
            <a:r>
              <a:rPr lang="en-US" sz="1632" dirty="0">
                <a:solidFill>
                  <a:srgbClr val="505050">
                    <a:lumMod val="50000"/>
                  </a:srgbClr>
                </a:solidFill>
                <a:latin typeface="Segoe UI"/>
              </a:rPr>
              <a:t> Microservice Model</a:t>
            </a:r>
          </a:p>
        </p:txBody>
      </p:sp>
      <p:sp>
        <p:nvSpPr>
          <p:cNvPr id="27" name="Rectangle 45">
            <a:extLst>
              <a:ext uri="{FF2B5EF4-FFF2-40B4-BE49-F238E27FC236}">
                <a16:creationId xmlns:a16="http://schemas.microsoft.com/office/drawing/2014/main" id="{380DF1FC-793F-4EA4-9D60-09AFCE0C0C1A}"/>
              </a:ext>
            </a:extLst>
          </p:cNvPr>
          <p:cNvSpPr/>
          <p:nvPr/>
        </p:nvSpPr>
        <p:spPr>
          <a:xfrm>
            <a:off x="2016762" y="5709323"/>
            <a:ext cx="1440194"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dirty="0">
                <a:solidFill>
                  <a:srgbClr val="FFFFFF"/>
                </a:solidFill>
                <a:latin typeface="Segoe UI Light" panose="020B0502040204020203" pitchFamily="34" charset="0"/>
                <a:cs typeface="Segoe UI Light" panose="020B0502040204020203" pitchFamily="34" charset="0"/>
              </a:rPr>
              <a:t>Type</a:t>
            </a:r>
          </a:p>
        </p:txBody>
      </p:sp>
      <p:sp>
        <p:nvSpPr>
          <p:cNvPr id="28" name="Rectangle 47">
            <a:extLst>
              <a:ext uri="{FF2B5EF4-FFF2-40B4-BE49-F238E27FC236}">
                <a16:creationId xmlns:a16="http://schemas.microsoft.com/office/drawing/2014/main" id="{AC26ED2D-4D08-4FAE-B98C-B1DE0B47E23C}"/>
              </a:ext>
            </a:extLst>
          </p:cNvPr>
          <p:cNvSpPr/>
          <p:nvPr/>
        </p:nvSpPr>
        <p:spPr>
          <a:xfrm>
            <a:off x="3592981" y="5027188"/>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dirty="0">
                <a:solidFill>
                  <a:srgbClr val="FFFFFF"/>
                </a:solidFill>
                <a:latin typeface="Segoe UI Light" panose="020B0502040204020203" pitchFamily="34" charset="0"/>
                <a:cs typeface="Segoe UI Light" panose="020B0502040204020203" pitchFamily="34" charset="0"/>
              </a:rPr>
              <a:t>Brand</a:t>
            </a:r>
          </a:p>
        </p:txBody>
      </p:sp>
      <p:sp>
        <p:nvSpPr>
          <p:cNvPr id="29" name="Rectangle 49">
            <a:extLst>
              <a:ext uri="{FF2B5EF4-FFF2-40B4-BE49-F238E27FC236}">
                <a16:creationId xmlns:a16="http://schemas.microsoft.com/office/drawing/2014/main" id="{DDD74AC6-BDEF-49E4-B169-60500BACBD82}"/>
              </a:ext>
            </a:extLst>
          </p:cNvPr>
          <p:cNvSpPr/>
          <p:nvPr/>
        </p:nvSpPr>
        <p:spPr>
          <a:xfrm>
            <a:off x="2016762" y="5034154"/>
            <a:ext cx="1440195"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defRPr/>
            </a:pPr>
            <a:r>
              <a:rPr lang="en-US" sz="1632" b="1" dirty="0">
                <a:solidFill>
                  <a:srgbClr val="FFFFFF"/>
                </a:solidFill>
                <a:latin typeface="Segoe UI" panose="020B0502040204020203" pitchFamily="34" charset="0"/>
                <a:cs typeface="Segoe UI" panose="020B0502040204020203" pitchFamily="34" charset="0"/>
              </a:rPr>
              <a:t>CatalogItem</a:t>
            </a:r>
          </a:p>
        </p:txBody>
      </p:sp>
      <p:sp>
        <p:nvSpPr>
          <p:cNvPr id="30" name="Arc 3">
            <a:extLst>
              <a:ext uri="{FF2B5EF4-FFF2-40B4-BE49-F238E27FC236}">
                <a16:creationId xmlns:a16="http://schemas.microsoft.com/office/drawing/2014/main" id="{F16D2EE4-2E94-4B91-9DB3-57DA5A18B234}"/>
              </a:ext>
            </a:extLst>
          </p:cNvPr>
          <p:cNvSpPr/>
          <p:nvPr/>
        </p:nvSpPr>
        <p:spPr>
          <a:xfrm rot="11388664">
            <a:off x="3021255" y="5111589"/>
            <a:ext cx="5232895" cy="1214508"/>
          </a:xfrm>
          <a:prstGeom prst="arc">
            <a:avLst>
              <a:gd name="adj1" fmla="val 10514375"/>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51">
            <a:extLst>
              <a:ext uri="{FF2B5EF4-FFF2-40B4-BE49-F238E27FC236}">
                <a16:creationId xmlns:a16="http://schemas.microsoft.com/office/drawing/2014/main" id="{F9CAEDA3-A8FC-4A7D-99FF-82FF529893F4}"/>
              </a:ext>
            </a:extLst>
          </p:cNvPr>
          <p:cNvSpPr/>
          <p:nvPr/>
        </p:nvSpPr>
        <p:spPr>
          <a:xfrm rot="20349839">
            <a:off x="2093794" y="3856287"/>
            <a:ext cx="5115881" cy="645888"/>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
            <a:extLst>
              <a:ext uri="{FF2B5EF4-FFF2-40B4-BE49-F238E27FC236}">
                <a16:creationId xmlns:a16="http://schemas.microsoft.com/office/drawing/2014/main" id="{C41677F2-FBB8-4285-98F5-338036A68A05}"/>
              </a:ext>
            </a:extLst>
          </p:cNvPr>
          <p:cNvSpPr/>
          <p:nvPr/>
        </p:nvSpPr>
        <p:spPr>
          <a:xfrm>
            <a:off x="3583273" y="2577825"/>
            <a:ext cx="5772977" cy="476621"/>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34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49796" y="476672"/>
            <a:ext cx="3893505" cy="5421261"/>
          </a:xfrm>
          <a:custGeom>
            <a:avLst/>
            <a:gdLst/>
            <a:ahLst/>
            <a:cxnLst/>
            <a:rect l="l" t="t" r="r" b="b"/>
            <a:pathLst>
              <a:path w="6669405" h="10469245">
                <a:moveTo>
                  <a:pt x="0" y="10469082"/>
                </a:moveTo>
                <a:lnTo>
                  <a:pt x="6669147" y="10469082"/>
                </a:lnTo>
                <a:lnTo>
                  <a:pt x="6669147" y="0"/>
                </a:lnTo>
                <a:lnTo>
                  <a:pt x="0" y="0"/>
                </a:lnTo>
                <a:lnTo>
                  <a:pt x="0" y="10469082"/>
                </a:lnTo>
                <a:close/>
              </a:path>
            </a:pathLst>
          </a:custGeom>
          <a:solidFill>
            <a:srgbClr val="1F79AF"/>
          </a:solidFill>
        </p:spPr>
        <p:txBody>
          <a:bodyPr wrap="square" lIns="0" tIns="0" rIns="0" bIns="0" rtlCol="0"/>
          <a:lstStyle/>
          <a:p>
            <a:endParaRPr sz="1024"/>
          </a:p>
        </p:txBody>
      </p:sp>
      <p:sp>
        <p:nvSpPr>
          <p:cNvPr id="4" name="object 4"/>
          <p:cNvSpPr txBox="1">
            <a:spLocks noGrp="1"/>
          </p:cNvSpPr>
          <p:nvPr>
            <p:ph type="title"/>
          </p:nvPr>
        </p:nvSpPr>
        <p:spPr>
          <a:xfrm>
            <a:off x="1106823" y="1021466"/>
            <a:ext cx="3013643" cy="1252728"/>
          </a:xfrm>
          <a:prstGeom prst="rect">
            <a:avLst/>
          </a:prstGeom>
        </p:spPr>
        <p:txBody>
          <a:bodyPr vert="horz" wrap="square" lIns="0" tIns="6173" rIns="0" bIns="0" numCol="1" rtlCol="0" anchor="ctr" anchorCtr="0" compatLnSpc="1">
            <a:prstTxWarp prst="textNoShape">
              <a:avLst/>
            </a:prstTxWarp>
            <a:spAutoFit/>
          </a:bodyPr>
          <a:lstStyle/>
          <a:p>
            <a:pPr marL="6499" marR="2599" algn="ctr">
              <a:spcBef>
                <a:spcPts val="49"/>
              </a:spcBef>
            </a:pPr>
            <a:r>
              <a:rPr sz="3377" spc="-3" dirty="0">
                <a:solidFill>
                  <a:srgbClr val="FFFFFF"/>
                </a:solidFill>
                <a:latin typeface="Microsoft YaHei"/>
                <a:cs typeface="Microsoft YaHei"/>
              </a:rPr>
              <a:t>按业务划分限界 上下文</a:t>
            </a:r>
            <a:endParaRPr sz="3377">
              <a:latin typeface="Microsoft YaHei"/>
              <a:cs typeface="Microsoft YaHei"/>
            </a:endParaRPr>
          </a:p>
          <a:p>
            <a:pPr algn="ctr">
              <a:lnSpc>
                <a:spcPct val="100000"/>
              </a:lnSpc>
            </a:pPr>
            <a:r>
              <a:rPr sz="2021" spc="3" dirty="0">
                <a:solidFill>
                  <a:srgbClr val="FFFFFF"/>
                </a:solidFill>
                <a:latin typeface="Microsoft YaHei"/>
                <a:cs typeface="Microsoft YaHei"/>
              </a:rPr>
              <a:t>识别业务领域</a:t>
            </a:r>
            <a:endParaRPr sz="2021">
              <a:latin typeface="Microsoft YaHei"/>
              <a:cs typeface="Microsoft YaHei"/>
            </a:endParaRPr>
          </a:p>
        </p:txBody>
      </p:sp>
      <p:sp>
        <p:nvSpPr>
          <p:cNvPr id="5" name="object 5"/>
          <p:cNvSpPr/>
          <p:nvPr/>
        </p:nvSpPr>
        <p:spPr>
          <a:xfrm>
            <a:off x="4566960" y="1628801"/>
            <a:ext cx="3964185" cy="2501383"/>
          </a:xfrm>
          <a:prstGeom prst="rect">
            <a:avLst/>
          </a:prstGeom>
          <a:blipFill>
            <a:blip r:embed="rId2" cstate="print"/>
            <a:stretch>
              <a:fillRect/>
            </a:stretch>
          </a:blipFill>
        </p:spPr>
        <p:txBody>
          <a:bodyPr wrap="square" lIns="0" tIns="0" rIns="0" bIns="0" rtlCol="0"/>
          <a:lstStyle/>
          <a:p>
            <a:endParaRPr sz="1024"/>
          </a:p>
        </p:txBody>
      </p:sp>
      <p:sp>
        <p:nvSpPr>
          <p:cNvPr id="6" name="object 6"/>
          <p:cNvSpPr/>
          <p:nvPr/>
        </p:nvSpPr>
        <p:spPr>
          <a:xfrm>
            <a:off x="9141003" y="2622619"/>
            <a:ext cx="1023663" cy="1355554"/>
          </a:xfrm>
          <a:prstGeom prst="rect">
            <a:avLst/>
          </a:prstGeom>
          <a:blipFill>
            <a:blip r:embed="rId3" cstate="print"/>
            <a:stretch>
              <a:fillRect/>
            </a:stretch>
          </a:blipFill>
        </p:spPr>
        <p:txBody>
          <a:bodyPr wrap="square" lIns="0" tIns="0" rIns="0" bIns="0" rtlCol="0"/>
          <a:lstStyle/>
          <a:p>
            <a:endParaRPr sz="1024"/>
          </a:p>
        </p:txBody>
      </p:sp>
      <p:sp>
        <p:nvSpPr>
          <p:cNvPr id="7" name="object 7"/>
          <p:cNvSpPr txBox="1"/>
          <p:nvPr/>
        </p:nvSpPr>
        <p:spPr>
          <a:xfrm>
            <a:off x="9223187" y="4015550"/>
            <a:ext cx="698905" cy="213658"/>
          </a:xfrm>
          <a:prstGeom prst="rect">
            <a:avLst/>
          </a:prstGeom>
        </p:spPr>
        <p:txBody>
          <a:bodyPr vert="horz" wrap="square" lIns="0" tIns="8773" rIns="0" bIns="0" rtlCol="0">
            <a:spAutoFit/>
          </a:bodyPr>
          <a:lstStyle/>
          <a:p>
            <a:pPr marL="6499">
              <a:spcBef>
                <a:spcPts val="70"/>
              </a:spcBef>
            </a:pPr>
            <a:r>
              <a:rPr sz="1331" spc="18" dirty="0">
                <a:solidFill>
                  <a:srgbClr val="3E4247"/>
                </a:solidFill>
                <a:latin typeface="Microsoft YaHei"/>
                <a:cs typeface="Microsoft YaHei"/>
              </a:rPr>
              <a:t>使用工具</a:t>
            </a:r>
            <a:endParaRPr sz="1331">
              <a:latin typeface="Microsoft YaHei"/>
              <a:cs typeface="Microsoft YaHei"/>
            </a:endParaRPr>
          </a:p>
        </p:txBody>
      </p:sp>
      <p:sp>
        <p:nvSpPr>
          <p:cNvPr id="8" name="object 8"/>
          <p:cNvSpPr txBox="1"/>
          <p:nvPr/>
        </p:nvSpPr>
        <p:spPr>
          <a:xfrm>
            <a:off x="9306180" y="2279744"/>
            <a:ext cx="698905" cy="213658"/>
          </a:xfrm>
          <a:prstGeom prst="rect">
            <a:avLst/>
          </a:prstGeom>
        </p:spPr>
        <p:txBody>
          <a:bodyPr vert="horz" wrap="square" lIns="0" tIns="8773" rIns="0" bIns="0" rtlCol="0">
            <a:spAutoFit/>
          </a:bodyPr>
          <a:lstStyle/>
          <a:p>
            <a:pPr marL="6499">
              <a:spcBef>
                <a:spcPts val="70"/>
              </a:spcBef>
            </a:pPr>
            <a:r>
              <a:rPr sz="1331" spc="18" dirty="0">
                <a:solidFill>
                  <a:srgbClr val="3E4247"/>
                </a:solidFill>
                <a:latin typeface="Microsoft YaHei"/>
                <a:cs typeface="Microsoft YaHei"/>
              </a:rPr>
              <a:t>行业经验</a:t>
            </a:r>
            <a:endParaRPr sz="1331">
              <a:latin typeface="Microsoft YaHei"/>
              <a:cs typeface="Microsoft YaHei"/>
            </a:endParaRPr>
          </a:p>
        </p:txBody>
      </p:sp>
      <p:sp>
        <p:nvSpPr>
          <p:cNvPr id="9" name="object 9"/>
          <p:cNvSpPr/>
          <p:nvPr/>
        </p:nvSpPr>
        <p:spPr>
          <a:xfrm>
            <a:off x="8954445" y="828553"/>
            <a:ext cx="1426253" cy="1426252"/>
          </a:xfrm>
          <a:prstGeom prst="rect">
            <a:avLst/>
          </a:prstGeom>
          <a:blipFill>
            <a:blip r:embed="rId4" cstate="print"/>
            <a:stretch>
              <a:fillRect/>
            </a:stretch>
          </a:blipFill>
        </p:spPr>
        <p:txBody>
          <a:bodyPr wrap="square" lIns="0" tIns="0" rIns="0" bIns="0" rtlCol="0"/>
          <a:lstStyle/>
          <a:p>
            <a:endParaRPr sz="1024"/>
          </a:p>
        </p:txBody>
      </p:sp>
      <p:sp>
        <p:nvSpPr>
          <p:cNvPr id="10" name="object 10"/>
          <p:cNvSpPr txBox="1"/>
          <p:nvPr/>
        </p:nvSpPr>
        <p:spPr>
          <a:xfrm>
            <a:off x="5718363" y="4380623"/>
            <a:ext cx="1727605" cy="417802"/>
          </a:xfrm>
          <a:prstGeom prst="rect">
            <a:avLst/>
          </a:prstGeom>
        </p:spPr>
        <p:txBody>
          <a:bodyPr vert="horz" wrap="square" lIns="0" tIns="8123" rIns="0" bIns="0" rtlCol="0">
            <a:spAutoFit/>
          </a:bodyPr>
          <a:lstStyle/>
          <a:p>
            <a:pPr marL="6499" marR="2599">
              <a:lnSpc>
                <a:spcPct val="100400"/>
              </a:lnSpc>
              <a:spcBef>
                <a:spcPts val="64"/>
              </a:spcBef>
            </a:pPr>
            <a:r>
              <a:rPr sz="1331" spc="18" dirty="0">
                <a:solidFill>
                  <a:srgbClr val="3E4247"/>
                </a:solidFill>
                <a:latin typeface="Microsoft YaHei"/>
                <a:cs typeface="Microsoft YaHei"/>
              </a:rPr>
              <a:t>从业务能力的角度识别 核心域</a:t>
            </a:r>
            <a:r>
              <a:rPr sz="1331" spc="-20" dirty="0">
                <a:solidFill>
                  <a:srgbClr val="4F5459"/>
                </a:solidFill>
                <a:latin typeface="Verdana"/>
                <a:cs typeface="Verdana"/>
              </a:rPr>
              <a:t>/</a:t>
            </a:r>
            <a:r>
              <a:rPr sz="1331" spc="18" dirty="0">
                <a:solidFill>
                  <a:srgbClr val="3E4247"/>
                </a:solidFill>
                <a:latin typeface="Microsoft YaHei"/>
                <a:cs typeface="Microsoft YaHei"/>
              </a:rPr>
              <a:t>支撑域</a:t>
            </a:r>
            <a:r>
              <a:rPr sz="1331" spc="-20" dirty="0">
                <a:solidFill>
                  <a:srgbClr val="4F5459"/>
                </a:solidFill>
                <a:latin typeface="Verdana"/>
                <a:cs typeface="Verdana"/>
              </a:rPr>
              <a:t>/</a:t>
            </a:r>
            <a:r>
              <a:rPr sz="1331" spc="18" dirty="0">
                <a:solidFill>
                  <a:srgbClr val="3E4247"/>
                </a:solidFill>
                <a:latin typeface="Microsoft YaHei"/>
                <a:cs typeface="Microsoft YaHei"/>
              </a:rPr>
              <a:t>通用域</a:t>
            </a:r>
            <a:endParaRPr sz="1331">
              <a:latin typeface="Microsoft YaHei"/>
              <a:cs typeface="Microsoft YaHei"/>
            </a:endParaRPr>
          </a:p>
        </p:txBody>
      </p:sp>
      <p:sp>
        <p:nvSpPr>
          <p:cNvPr id="11" name="object 11"/>
          <p:cNvSpPr/>
          <p:nvPr/>
        </p:nvSpPr>
        <p:spPr>
          <a:xfrm>
            <a:off x="9208694" y="4259225"/>
            <a:ext cx="888283" cy="919175"/>
          </a:xfrm>
          <a:prstGeom prst="rect">
            <a:avLst/>
          </a:prstGeom>
          <a:blipFill>
            <a:blip r:embed="rId5" cstate="print"/>
            <a:stretch>
              <a:fillRect/>
            </a:stretch>
          </a:blipFill>
        </p:spPr>
        <p:txBody>
          <a:bodyPr wrap="square" lIns="0" tIns="0" rIns="0" bIns="0" rtlCol="0"/>
          <a:lstStyle/>
          <a:p>
            <a:endParaRPr sz="1024"/>
          </a:p>
        </p:txBody>
      </p:sp>
      <p:sp>
        <p:nvSpPr>
          <p:cNvPr id="12" name="object 12"/>
          <p:cNvSpPr/>
          <p:nvPr/>
        </p:nvSpPr>
        <p:spPr>
          <a:xfrm>
            <a:off x="8518974" y="4654761"/>
            <a:ext cx="773962" cy="650817"/>
          </a:xfrm>
          <a:custGeom>
            <a:avLst/>
            <a:gdLst/>
            <a:ahLst/>
            <a:cxnLst/>
            <a:rect l="l" t="t" r="r" b="b"/>
            <a:pathLst>
              <a:path w="1512569" h="1271904">
                <a:moveTo>
                  <a:pt x="0" y="489118"/>
                </a:moveTo>
                <a:lnTo>
                  <a:pt x="20501" y="418379"/>
                </a:lnTo>
                <a:lnTo>
                  <a:pt x="41429" y="383972"/>
                </a:lnTo>
                <a:lnTo>
                  <a:pt x="68442" y="350354"/>
                </a:lnTo>
                <a:lnTo>
                  <a:pt x="100769" y="317634"/>
                </a:lnTo>
                <a:lnTo>
                  <a:pt x="137636" y="285925"/>
                </a:lnTo>
                <a:lnTo>
                  <a:pt x="178269" y="255337"/>
                </a:lnTo>
                <a:lnTo>
                  <a:pt x="221896" y="225980"/>
                </a:lnTo>
                <a:lnTo>
                  <a:pt x="267743" y="197965"/>
                </a:lnTo>
                <a:lnTo>
                  <a:pt x="315036" y="171402"/>
                </a:lnTo>
                <a:lnTo>
                  <a:pt x="363002" y="146403"/>
                </a:lnTo>
                <a:lnTo>
                  <a:pt x="410869" y="123077"/>
                </a:lnTo>
                <a:lnTo>
                  <a:pt x="457862" y="101536"/>
                </a:lnTo>
                <a:lnTo>
                  <a:pt x="503209" y="81890"/>
                </a:lnTo>
                <a:lnTo>
                  <a:pt x="546136" y="64250"/>
                </a:lnTo>
                <a:lnTo>
                  <a:pt x="585870" y="48726"/>
                </a:lnTo>
                <a:lnTo>
                  <a:pt x="621637" y="35428"/>
                </a:lnTo>
                <a:lnTo>
                  <a:pt x="673479" y="19321"/>
                </a:lnTo>
                <a:lnTo>
                  <a:pt x="725198" y="8297"/>
                </a:lnTo>
                <a:lnTo>
                  <a:pt x="776519" y="1981"/>
                </a:lnTo>
                <a:lnTo>
                  <a:pt x="827168" y="0"/>
                </a:lnTo>
                <a:lnTo>
                  <a:pt x="876871" y="1980"/>
                </a:lnTo>
                <a:lnTo>
                  <a:pt x="925354" y="7547"/>
                </a:lnTo>
                <a:lnTo>
                  <a:pt x="972344" y="16329"/>
                </a:lnTo>
                <a:lnTo>
                  <a:pt x="1017566" y="27951"/>
                </a:lnTo>
                <a:lnTo>
                  <a:pt x="1060746" y="42041"/>
                </a:lnTo>
                <a:lnTo>
                  <a:pt x="1101611" y="58223"/>
                </a:lnTo>
                <a:lnTo>
                  <a:pt x="1139886" y="76125"/>
                </a:lnTo>
                <a:lnTo>
                  <a:pt x="1179332" y="99237"/>
                </a:lnTo>
                <a:lnTo>
                  <a:pt x="1216516" y="127141"/>
                </a:lnTo>
                <a:lnTo>
                  <a:pt x="1251443" y="159192"/>
                </a:lnTo>
                <a:lnTo>
                  <a:pt x="1284119" y="194744"/>
                </a:lnTo>
                <a:lnTo>
                  <a:pt x="1314549" y="233152"/>
                </a:lnTo>
                <a:lnTo>
                  <a:pt x="1342739" y="273771"/>
                </a:lnTo>
                <a:lnTo>
                  <a:pt x="1368693" y="315955"/>
                </a:lnTo>
                <a:lnTo>
                  <a:pt x="1392418" y="359059"/>
                </a:lnTo>
                <a:lnTo>
                  <a:pt x="1413919" y="402437"/>
                </a:lnTo>
                <a:lnTo>
                  <a:pt x="1433201" y="445444"/>
                </a:lnTo>
                <a:lnTo>
                  <a:pt x="1447421" y="481499"/>
                </a:lnTo>
                <a:lnTo>
                  <a:pt x="1461692" y="523265"/>
                </a:lnTo>
                <a:lnTo>
                  <a:pt x="1475372" y="569466"/>
                </a:lnTo>
                <a:lnTo>
                  <a:pt x="1487820" y="618825"/>
                </a:lnTo>
                <a:lnTo>
                  <a:pt x="1498395" y="670067"/>
                </a:lnTo>
                <a:lnTo>
                  <a:pt x="1506456" y="721915"/>
                </a:lnTo>
                <a:lnTo>
                  <a:pt x="1511360" y="773093"/>
                </a:lnTo>
                <a:lnTo>
                  <a:pt x="1512468" y="822325"/>
                </a:lnTo>
                <a:lnTo>
                  <a:pt x="1509137" y="868334"/>
                </a:lnTo>
                <a:lnTo>
                  <a:pt x="1500726" y="909846"/>
                </a:lnTo>
                <a:lnTo>
                  <a:pt x="1486594" y="945582"/>
                </a:lnTo>
                <a:lnTo>
                  <a:pt x="1438601" y="994627"/>
                </a:lnTo>
                <a:lnTo>
                  <a:pt x="1415494" y="1006373"/>
                </a:lnTo>
                <a:lnTo>
                  <a:pt x="1387084" y="1020826"/>
                </a:lnTo>
                <a:lnTo>
                  <a:pt x="1316369" y="1056142"/>
                </a:lnTo>
                <a:lnTo>
                  <a:pt x="1275066" y="1076148"/>
                </a:lnTo>
                <a:lnTo>
                  <a:pt x="1230470" y="1097150"/>
                </a:lnTo>
                <a:lnTo>
                  <a:pt x="1183082" y="1118718"/>
                </a:lnTo>
                <a:lnTo>
                  <a:pt x="1133405" y="1140427"/>
                </a:lnTo>
                <a:lnTo>
                  <a:pt x="1081939" y="1161846"/>
                </a:lnTo>
                <a:lnTo>
                  <a:pt x="1029188" y="1182549"/>
                </a:lnTo>
                <a:lnTo>
                  <a:pt x="975653" y="1202108"/>
                </a:lnTo>
                <a:lnTo>
                  <a:pt x="921836" y="1220094"/>
                </a:lnTo>
                <a:lnTo>
                  <a:pt x="868240" y="1236080"/>
                </a:lnTo>
                <a:lnTo>
                  <a:pt x="815365" y="1249638"/>
                </a:lnTo>
                <a:lnTo>
                  <a:pt x="763715" y="1260340"/>
                </a:lnTo>
                <a:lnTo>
                  <a:pt x="713791" y="1267758"/>
                </a:lnTo>
                <a:lnTo>
                  <a:pt x="666095" y="1271464"/>
                </a:lnTo>
                <a:lnTo>
                  <a:pt x="621129" y="1271030"/>
                </a:lnTo>
                <a:lnTo>
                  <a:pt x="579396" y="1266028"/>
                </a:lnTo>
                <a:lnTo>
                  <a:pt x="541396" y="1256031"/>
                </a:lnTo>
                <a:lnTo>
                  <a:pt x="504917" y="1240515"/>
                </a:lnTo>
                <a:lnTo>
                  <a:pt x="467613" y="1219577"/>
                </a:lnTo>
                <a:lnTo>
                  <a:pt x="429785" y="1193721"/>
                </a:lnTo>
                <a:lnTo>
                  <a:pt x="391737" y="1163449"/>
                </a:lnTo>
                <a:lnTo>
                  <a:pt x="353771" y="1129265"/>
                </a:lnTo>
                <a:lnTo>
                  <a:pt x="316190" y="1091672"/>
                </a:lnTo>
                <a:lnTo>
                  <a:pt x="279296" y="1051173"/>
                </a:lnTo>
                <a:lnTo>
                  <a:pt x="243394" y="1008270"/>
                </a:lnTo>
                <a:lnTo>
                  <a:pt x="208784" y="963468"/>
                </a:lnTo>
                <a:lnTo>
                  <a:pt x="175770" y="917268"/>
                </a:lnTo>
                <a:lnTo>
                  <a:pt x="144655" y="870175"/>
                </a:lnTo>
                <a:lnTo>
                  <a:pt x="115741" y="822691"/>
                </a:lnTo>
                <a:lnTo>
                  <a:pt x="89331" y="775319"/>
                </a:lnTo>
                <a:lnTo>
                  <a:pt x="65727" y="728562"/>
                </a:lnTo>
                <a:lnTo>
                  <a:pt x="45233" y="682924"/>
                </a:lnTo>
                <a:lnTo>
                  <a:pt x="28152" y="638908"/>
                </a:lnTo>
                <a:lnTo>
                  <a:pt x="14785" y="597016"/>
                </a:lnTo>
                <a:lnTo>
                  <a:pt x="5435" y="557751"/>
                </a:lnTo>
                <a:lnTo>
                  <a:pt x="406" y="521618"/>
                </a:lnTo>
                <a:lnTo>
                  <a:pt x="0" y="489118"/>
                </a:lnTo>
                <a:close/>
              </a:path>
            </a:pathLst>
          </a:custGeom>
          <a:ln w="10470">
            <a:solidFill>
              <a:srgbClr val="666B72"/>
            </a:solidFill>
          </a:ln>
        </p:spPr>
        <p:txBody>
          <a:bodyPr wrap="square" lIns="0" tIns="0" rIns="0" bIns="0" rtlCol="0"/>
          <a:lstStyle/>
          <a:p>
            <a:endParaRPr sz="1024"/>
          </a:p>
        </p:txBody>
      </p:sp>
      <p:sp>
        <p:nvSpPr>
          <p:cNvPr id="13" name="object 13"/>
          <p:cNvSpPr txBox="1"/>
          <p:nvPr/>
        </p:nvSpPr>
        <p:spPr>
          <a:xfrm>
            <a:off x="8717766" y="4870776"/>
            <a:ext cx="367270" cy="213658"/>
          </a:xfrm>
          <a:prstGeom prst="rect">
            <a:avLst/>
          </a:prstGeom>
        </p:spPr>
        <p:txBody>
          <a:bodyPr vert="horz" wrap="square" lIns="0" tIns="8773" rIns="0" bIns="0" rtlCol="0">
            <a:spAutoFit/>
          </a:bodyPr>
          <a:lstStyle/>
          <a:p>
            <a:pPr marL="6499">
              <a:spcBef>
                <a:spcPts val="70"/>
              </a:spcBef>
            </a:pPr>
            <a:r>
              <a:rPr sz="1331" spc="-431" dirty="0">
                <a:solidFill>
                  <a:srgbClr val="53585F"/>
                </a:solidFill>
                <a:latin typeface="PMingLiU"/>
                <a:cs typeface="PMingLiU"/>
              </a:rPr>
              <a:t>⻔门店</a:t>
            </a:r>
            <a:endParaRPr sz="1331" dirty="0">
              <a:latin typeface="PMingLiU"/>
              <a:cs typeface="PMingLiU"/>
            </a:endParaRPr>
          </a:p>
        </p:txBody>
      </p:sp>
      <p:sp>
        <p:nvSpPr>
          <p:cNvPr id="14" name="object 14"/>
          <p:cNvSpPr/>
          <p:nvPr/>
        </p:nvSpPr>
        <p:spPr>
          <a:xfrm>
            <a:off x="9973020" y="4654761"/>
            <a:ext cx="773962" cy="650817"/>
          </a:xfrm>
          <a:custGeom>
            <a:avLst/>
            <a:gdLst/>
            <a:ahLst/>
            <a:cxnLst/>
            <a:rect l="l" t="t" r="r" b="b"/>
            <a:pathLst>
              <a:path w="1512569" h="1271904">
                <a:moveTo>
                  <a:pt x="0" y="489118"/>
                </a:moveTo>
                <a:lnTo>
                  <a:pt x="20501" y="418379"/>
                </a:lnTo>
                <a:lnTo>
                  <a:pt x="41429" y="383972"/>
                </a:lnTo>
                <a:lnTo>
                  <a:pt x="68442" y="350354"/>
                </a:lnTo>
                <a:lnTo>
                  <a:pt x="100769" y="317634"/>
                </a:lnTo>
                <a:lnTo>
                  <a:pt x="137636" y="285925"/>
                </a:lnTo>
                <a:lnTo>
                  <a:pt x="178269" y="255337"/>
                </a:lnTo>
                <a:lnTo>
                  <a:pt x="221896" y="225980"/>
                </a:lnTo>
                <a:lnTo>
                  <a:pt x="267743" y="197965"/>
                </a:lnTo>
                <a:lnTo>
                  <a:pt x="315036" y="171402"/>
                </a:lnTo>
                <a:lnTo>
                  <a:pt x="363002" y="146403"/>
                </a:lnTo>
                <a:lnTo>
                  <a:pt x="410869" y="123077"/>
                </a:lnTo>
                <a:lnTo>
                  <a:pt x="457862" y="101536"/>
                </a:lnTo>
                <a:lnTo>
                  <a:pt x="503209" y="81890"/>
                </a:lnTo>
                <a:lnTo>
                  <a:pt x="546136" y="64250"/>
                </a:lnTo>
                <a:lnTo>
                  <a:pt x="585870" y="48726"/>
                </a:lnTo>
                <a:lnTo>
                  <a:pt x="621637" y="35428"/>
                </a:lnTo>
                <a:lnTo>
                  <a:pt x="673479" y="19321"/>
                </a:lnTo>
                <a:lnTo>
                  <a:pt x="725198" y="8297"/>
                </a:lnTo>
                <a:lnTo>
                  <a:pt x="776519" y="1981"/>
                </a:lnTo>
                <a:lnTo>
                  <a:pt x="827168" y="0"/>
                </a:lnTo>
                <a:lnTo>
                  <a:pt x="876871" y="1980"/>
                </a:lnTo>
                <a:lnTo>
                  <a:pt x="925354" y="7547"/>
                </a:lnTo>
                <a:lnTo>
                  <a:pt x="972344" y="16329"/>
                </a:lnTo>
                <a:lnTo>
                  <a:pt x="1017566" y="27951"/>
                </a:lnTo>
                <a:lnTo>
                  <a:pt x="1060746" y="42041"/>
                </a:lnTo>
                <a:lnTo>
                  <a:pt x="1101611" y="58223"/>
                </a:lnTo>
                <a:lnTo>
                  <a:pt x="1139886" y="76125"/>
                </a:lnTo>
                <a:lnTo>
                  <a:pt x="1179332" y="99237"/>
                </a:lnTo>
                <a:lnTo>
                  <a:pt x="1216516" y="127141"/>
                </a:lnTo>
                <a:lnTo>
                  <a:pt x="1251443" y="159192"/>
                </a:lnTo>
                <a:lnTo>
                  <a:pt x="1284119" y="194744"/>
                </a:lnTo>
                <a:lnTo>
                  <a:pt x="1314549" y="233152"/>
                </a:lnTo>
                <a:lnTo>
                  <a:pt x="1342739" y="273771"/>
                </a:lnTo>
                <a:lnTo>
                  <a:pt x="1368693" y="315955"/>
                </a:lnTo>
                <a:lnTo>
                  <a:pt x="1392418" y="359059"/>
                </a:lnTo>
                <a:lnTo>
                  <a:pt x="1413919" y="402437"/>
                </a:lnTo>
                <a:lnTo>
                  <a:pt x="1433201" y="445444"/>
                </a:lnTo>
                <a:lnTo>
                  <a:pt x="1447421" y="481499"/>
                </a:lnTo>
                <a:lnTo>
                  <a:pt x="1461692" y="523265"/>
                </a:lnTo>
                <a:lnTo>
                  <a:pt x="1475372" y="569466"/>
                </a:lnTo>
                <a:lnTo>
                  <a:pt x="1487820" y="618825"/>
                </a:lnTo>
                <a:lnTo>
                  <a:pt x="1498395" y="670067"/>
                </a:lnTo>
                <a:lnTo>
                  <a:pt x="1506456" y="721915"/>
                </a:lnTo>
                <a:lnTo>
                  <a:pt x="1511360" y="773093"/>
                </a:lnTo>
                <a:lnTo>
                  <a:pt x="1512468" y="822325"/>
                </a:lnTo>
                <a:lnTo>
                  <a:pt x="1509136" y="868334"/>
                </a:lnTo>
                <a:lnTo>
                  <a:pt x="1500726" y="909846"/>
                </a:lnTo>
                <a:lnTo>
                  <a:pt x="1486594" y="945582"/>
                </a:lnTo>
                <a:lnTo>
                  <a:pt x="1438601" y="994627"/>
                </a:lnTo>
                <a:lnTo>
                  <a:pt x="1415494" y="1006373"/>
                </a:lnTo>
                <a:lnTo>
                  <a:pt x="1387084" y="1020826"/>
                </a:lnTo>
                <a:lnTo>
                  <a:pt x="1316369" y="1056142"/>
                </a:lnTo>
                <a:lnTo>
                  <a:pt x="1275066" y="1076148"/>
                </a:lnTo>
                <a:lnTo>
                  <a:pt x="1230470" y="1097150"/>
                </a:lnTo>
                <a:lnTo>
                  <a:pt x="1183082" y="1118718"/>
                </a:lnTo>
                <a:lnTo>
                  <a:pt x="1133405" y="1140427"/>
                </a:lnTo>
                <a:lnTo>
                  <a:pt x="1081939" y="1161846"/>
                </a:lnTo>
                <a:lnTo>
                  <a:pt x="1029188" y="1182549"/>
                </a:lnTo>
                <a:lnTo>
                  <a:pt x="975653" y="1202108"/>
                </a:lnTo>
                <a:lnTo>
                  <a:pt x="921836" y="1220094"/>
                </a:lnTo>
                <a:lnTo>
                  <a:pt x="868240" y="1236080"/>
                </a:lnTo>
                <a:lnTo>
                  <a:pt x="815365" y="1249638"/>
                </a:lnTo>
                <a:lnTo>
                  <a:pt x="763715" y="1260340"/>
                </a:lnTo>
                <a:lnTo>
                  <a:pt x="713791" y="1267758"/>
                </a:lnTo>
                <a:lnTo>
                  <a:pt x="666095" y="1271464"/>
                </a:lnTo>
                <a:lnTo>
                  <a:pt x="621129" y="1271030"/>
                </a:lnTo>
                <a:lnTo>
                  <a:pt x="579396" y="1266028"/>
                </a:lnTo>
                <a:lnTo>
                  <a:pt x="541396" y="1256031"/>
                </a:lnTo>
                <a:lnTo>
                  <a:pt x="504917" y="1240515"/>
                </a:lnTo>
                <a:lnTo>
                  <a:pt x="467613" y="1219577"/>
                </a:lnTo>
                <a:lnTo>
                  <a:pt x="429785" y="1193721"/>
                </a:lnTo>
                <a:lnTo>
                  <a:pt x="391737" y="1163449"/>
                </a:lnTo>
                <a:lnTo>
                  <a:pt x="353771" y="1129265"/>
                </a:lnTo>
                <a:lnTo>
                  <a:pt x="316190" y="1091672"/>
                </a:lnTo>
                <a:lnTo>
                  <a:pt x="279296" y="1051173"/>
                </a:lnTo>
                <a:lnTo>
                  <a:pt x="243394" y="1008270"/>
                </a:lnTo>
                <a:lnTo>
                  <a:pt x="208784" y="963468"/>
                </a:lnTo>
                <a:lnTo>
                  <a:pt x="175770" y="917268"/>
                </a:lnTo>
                <a:lnTo>
                  <a:pt x="144655" y="870175"/>
                </a:lnTo>
                <a:lnTo>
                  <a:pt x="115741" y="822691"/>
                </a:lnTo>
                <a:lnTo>
                  <a:pt x="89331" y="775319"/>
                </a:lnTo>
                <a:lnTo>
                  <a:pt x="65727" y="728562"/>
                </a:lnTo>
                <a:lnTo>
                  <a:pt x="45233" y="682924"/>
                </a:lnTo>
                <a:lnTo>
                  <a:pt x="28152" y="638908"/>
                </a:lnTo>
                <a:lnTo>
                  <a:pt x="14785" y="597016"/>
                </a:lnTo>
                <a:lnTo>
                  <a:pt x="5435" y="557751"/>
                </a:lnTo>
                <a:lnTo>
                  <a:pt x="406" y="521618"/>
                </a:lnTo>
                <a:lnTo>
                  <a:pt x="0" y="489118"/>
                </a:lnTo>
                <a:close/>
              </a:path>
            </a:pathLst>
          </a:custGeom>
          <a:ln w="10470">
            <a:solidFill>
              <a:srgbClr val="666B72"/>
            </a:solidFill>
          </a:ln>
        </p:spPr>
        <p:txBody>
          <a:bodyPr wrap="square" lIns="0" tIns="0" rIns="0" bIns="0" rtlCol="0"/>
          <a:lstStyle/>
          <a:p>
            <a:endParaRPr sz="1024"/>
          </a:p>
        </p:txBody>
      </p:sp>
      <p:sp>
        <p:nvSpPr>
          <p:cNvPr id="15" name="object 15"/>
          <p:cNvSpPr txBox="1"/>
          <p:nvPr/>
        </p:nvSpPr>
        <p:spPr>
          <a:xfrm>
            <a:off x="10182968" y="4870776"/>
            <a:ext cx="356113" cy="213658"/>
          </a:xfrm>
          <a:prstGeom prst="rect">
            <a:avLst/>
          </a:prstGeom>
        </p:spPr>
        <p:txBody>
          <a:bodyPr vert="horz" wrap="square" lIns="0" tIns="8773" rIns="0" bIns="0" rtlCol="0">
            <a:spAutoFit/>
          </a:bodyPr>
          <a:lstStyle/>
          <a:p>
            <a:pPr marL="6499">
              <a:spcBef>
                <a:spcPts val="70"/>
              </a:spcBef>
            </a:pPr>
            <a:r>
              <a:rPr sz="1331" spc="18" dirty="0">
                <a:solidFill>
                  <a:srgbClr val="53585F"/>
                </a:solidFill>
                <a:latin typeface="PMingLiU"/>
                <a:cs typeface="PMingLiU"/>
              </a:rPr>
              <a:t>仓库</a:t>
            </a:r>
            <a:endParaRPr sz="1331">
              <a:latin typeface="PMingLiU"/>
              <a:cs typeface="PMingLiU"/>
            </a:endParaRPr>
          </a:p>
        </p:txBody>
      </p:sp>
      <p:sp>
        <p:nvSpPr>
          <p:cNvPr id="16" name="object 16"/>
          <p:cNvSpPr/>
          <p:nvPr/>
        </p:nvSpPr>
        <p:spPr>
          <a:xfrm>
            <a:off x="9283088" y="5037657"/>
            <a:ext cx="773962" cy="650817"/>
          </a:xfrm>
          <a:custGeom>
            <a:avLst/>
            <a:gdLst/>
            <a:ahLst/>
            <a:cxnLst/>
            <a:rect l="l" t="t" r="r" b="b"/>
            <a:pathLst>
              <a:path w="1512569" h="1271904">
                <a:moveTo>
                  <a:pt x="0" y="489118"/>
                </a:moveTo>
                <a:lnTo>
                  <a:pt x="20501" y="418380"/>
                </a:lnTo>
                <a:lnTo>
                  <a:pt x="41429" y="383972"/>
                </a:lnTo>
                <a:lnTo>
                  <a:pt x="68442" y="350354"/>
                </a:lnTo>
                <a:lnTo>
                  <a:pt x="100769" y="317634"/>
                </a:lnTo>
                <a:lnTo>
                  <a:pt x="137636" y="285925"/>
                </a:lnTo>
                <a:lnTo>
                  <a:pt x="178269" y="255337"/>
                </a:lnTo>
                <a:lnTo>
                  <a:pt x="221896" y="225980"/>
                </a:lnTo>
                <a:lnTo>
                  <a:pt x="267743" y="197965"/>
                </a:lnTo>
                <a:lnTo>
                  <a:pt x="315036" y="171402"/>
                </a:lnTo>
                <a:lnTo>
                  <a:pt x="363002" y="146403"/>
                </a:lnTo>
                <a:lnTo>
                  <a:pt x="410869" y="123077"/>
                </a:lnTo>
                <a:lnTo>
                  <a:pt x="457862" y="101536"/>
                </a:lnTo>
                <a:lnTo>
                  <a:pt x="503209" y="81890"/>
                </a:lnTo>
                <a:lnTo>
                  <a:pt x="546136" y="64250"/>
                </a:lnTo>
                <a:lnTo>
                  <a:pt x="585870" y="48725"/>
                </a:lnTo>
                <a:lnTo>
                  <a:pt x="621637" y="35428"/>
                </a:lnTo>
                <a:lnTo>
                  <a:pt x="673479" y="19321"/>
                </a:lnTo>
                <a:lnTo>
                  <a:pt x="725198" y="8297"/>
                </a:lnTo>
                <a:lnTo>
                  <a:pt x="776519" y="1981"/>
                </a:lnTo>
                <a:lnTo>
                  <a:pt x="827167" y="0"/>
                </a:lnTo>
                <a:lnTo>
                  <a:pt x="876871" y="1980"/>
                </a:lnTo>
                <a:lnTo>
                  <a:pt x="925354" y="7547"/>
                </a:lnTo>
                <a:lnTo>
                  <a:pt x="972344" y="16329"/>
                </a:lnTo>
                <a:lnTo>
                  <a:pt x="1017566" y="27951"/>
                </a:lnTo>
                <a:lnTo>
                  <a:pt x="1060746" y="42040"/>
                </a:lnTo>
                <a:lnTo>
                  <a:pt x="1101611" y="58223"/>
                </a:lnTo>
                <a:lnTo>
                  <a:pt x="1139887" y="76124"/>
                </a:lnTo>
                <a:lnTo>
                  <a:pt x="1179332" y="99237"/>
                </a:lnTo>
                <a:lnTo>
                  <a:pt x="1216516" y="127141"/>
                </a:lnTo>
                <a:lnTo>
                  <a:pt x="1251443" y="159192"/>
                </a:lnTo>
                <a:lnTo>
                  <a:pt x="1284119" y="194744"/>
                </a:lnTo>
                <a:lnTo>
                  <a:pt x="1314549" y="233152"/>
                </a:lnTo>
                <a:lnTo>
                  <a:pt x="1342739" y="273771"/>
                </a:lnTo>
                <a:lnTo>
                  <a:pt x="1368694" y="315955"/>
                </a:lnTo>
                <a:lnTo>
                  <a:pt x="1392419" y="359059"/>
                </a:lnTo>
                <a:lnTo>
                  <a:pt x="1413920" y="402437"/>
                </a:lnTo>
                <a:lnTo>
                  <a:pt x="1433202" y="445444"/>
                </a:lnTo>
                <a:lnTo>
                  <a:pt x="1447422" y="481499"/>
                </a:lnTo>
                <a:lnTo>
                  <a:pt x="1461692" y="523265"/>
                </a:lnTo>
                <a:lnTo>
                  <a:pt x="1475373" y="569466"/>
                </a:lnTo>
                <a:lnTo>
                  <a:pt x="1487821" y="618825"/>
                </a:lnTo>
                <a:lnTo>
                  <a:pt x="1498396" y="670067"/>
                </a:lnTo>
                <a:lnTo>
                  <a:pt x="1506456" y="721915"/>
                </a:lnTo>
                <a:lnTo>
                  <a:pt x="1511361" y="773093"/>
                </a:lnTo>
                <a:lnTo>
                  <a:pt x="1512468" y="822325"/>
                </a:lnTo>
                <a:lnTo>
                  <a:pt x="1509137" y="868335"/>
                </a:lnTo>
                <a:lnTo>
                  <a:pt x="1500726" y="909846"/>
                </a:lnTo>
                <a:lnTo>
                  <a:pt x="1486594" y="945582"/>
                </a:lnTo>
                <a:lnTo>
                  <a:pt x="1438601" y="994627"/>
                </a:lnTo>
                <a:lnTo>
                  <a:pt x="1415494" y="1006373"/>
                </a:lnTo>
                <a:lnTo>
                  <a:pt x="1387085" y="1020827"/>
                </a:lnTo>
                <a:lnTo>
                  <a:pt x="1316369" y="1056142"/>
                </a:lnTo>
                <a:lnTo>
                  <a:pt x="1275067" y="1076148"/>
                </a:lnTo>
                <a:lnTo>
                  <a:pt x="1230471" y="1097150"/>
                </a:lnTo>
                <a:lnTo>
                  <a:pt x="1183083" y="1118719"/>
                </a:lnTo>
                <a:lnTo>
                  <a:pt x="1133405" y="1140427"/>
                </a:lnTo>
                <a:lnTo>
                  <a:pt x="1081940" y="1161846"/>
                </a:lnTo>
                <a:lnTo>
                  <a:pt x="1029188" y="1182549"/>
                </a:lnTo>
                <a:lnTo>
                  <a:pt x="975653" y="1202108"/>
                </a:lnTo>
                <a:lnTo>
                  <a:pt x="921836" y="1220094"/>
                </a:lnTo>
                <a:lnTo>
                  <a:pt x="868240" y="1236080"/>
                </a:lnTo>
                <a:lnTo>
                  <a:pt x="815365" y="1249638"/>
                </a:lnTo>
                <a:lnTo>
                  <a:pt x="763715" y="1260340"/>
                </a:lnTo>
                <a:lnTo>
                  <a:pt x="713791" y="1267758"/>
                </a:lnTo>
                <a:lnTo>
                  <a:pt x="666095" y="1271464"/>
                </a:lnTo>
                <a:lnTo>
                  <a:pt x="621129" y="1271030"/>
                </a:lnTo>
                <a:lnTo>
                  <a:pt x="579396" y="1266028"/>
                </a:lnTo>
                <a:lnTo>
                  <a:pt x="541396" y="1256031"/>
                </a:lnTo>
                <a:lnTo>
                  <a:pt x="504917" y="1240515"/>
                </a:lnTo>
                <a:lnTo>
                  <a:pt x="467613" y="1219577"/>
                </a:lnTo>
                <a:lnTo>
                  <a:pt x="429785" y="1193721"/>
                </a:lnTo>
                <a:lnTo>
                  <a:pt x="391737" y="1163449"/>
                </a:lnTo>
                <a:lnTo>
                  <a:pt x="353771" y="1129265"/>
                </a:lnTo>
                <a:lnTo>
                  <a:pt x="316190" y="1091672"/>
                </a:lnTo>
                <a:lnTo>
                  <a:pt x="279296" y="1051173"/>
                </a:lnTo>
                <a:lnTo>
                  <a:pt x="243394" y="1008270"/>
                </a:lnTo>
                <a:lnTo>
                  <a:pt x="208784" y="963468"/>
                </a:lnTo>
                <a:lnTo>
                  <a:pt x="175770" y="917268"/>
                </a:lnTo>
                <a:lnTo>
                  <a:pt x="144655" y="870175"/>
                </a:lnTo>
                <a:lnTo>
                  <a:pt x="115741" y="822691"/>
                </a:lnTo>
                <a:lnTo>
                  <a:pt x="89331" y="775319"/>
                </a:lnTo>
                <a:lnTo>
                  <a:pt x="65727" y="728562"/>
                </a:lnTo>
                <a:lnTo>
                  <a:pt x="45234" y="682924"/>
                </a:lnTo>
                <a:lnTo>
                  <a:pt x="28152" y="638908"/>
                </a:lnTo>
                <a:lnTo>
                  <a:pt x="14785" y="597016"/>
                </a:lnTo>
                <a:lnTo>
                  <a:pt x="5435" y="557751"/>
                </a:lnTo>
                <a:lnTo>
                  <a:pt x="406" y="521618"/>
                </a:lnTo>
                <a:lnTo>
                  <a:pt x="0" y="489118"/>
                </a:lnTo>
                <a:close/>
              </a:path>
            </a:pathLst>
          </a:custGeom>
          <a:ln w="10470">
            <a:solidFill>
              <a:srgbClr val="666B72"/>
            </a:solidFill>
          </a:ln>
        </p:spPr>
        <p:txBody>
          <a:bodyPr wrap="square" lIns="0" tIns="0" rIns="0" bIns="0" rtlCol="0"/>
          <a:lstStyle/>
          <a:p>
            <a:endParaRPr sz="1024"/>
          </a:p>
        </p:txBody>
      </p:sp>
      <p:sp>
        <p:nvSpPr>
          <p:cNvPr id="17" name="object 17"/>
          <p:cNvSpPr txBox="1"/>
          <p:nvPr/>
        </p:nvSpPr>
        <p:spPr>
          <a:xfrm>
            <a:off x="9193773" y="5253674"/>
            <a:ext cx="870463" cy="638839"/>
          </a:xfrm>
          <a:prstGeom prst="rect">
            <a:avLst/>
          </a:prstGeom>
        </p:spPr>
        <p:txBody>
          <a:bodyPr vert="horz" wrap="square" lIns="0" tIns="8773" rIns="0" bIns="0" rtlCol="0">
            <a:spAutoFit/>
          </a:bodyPr>
          <a:lstStyle/>
          <a:p>
            <a:pPr marL="134203">
              <a:spcBef>
                <a:spcPts val="70"/>
              </a:spcBef>
            </a:pPr>
            <a:r>
              <a:rPr sz="1331" spc="-431" dirty="0">
                <a:solidFill>
                  <a:srgbClr val="53585F"/>
                </a:solidFill>
                <a:latin typeface="PMingLiU"/>
                <a:cs typeface="PMingLiU"/>
              </a:rPr>
              <a:t>⽣生产加⼯工</a:t>
            </a:r>
            <a:endParaRPr sz="1331" dirty="0">
              <a:latin typeface="PMingLiU"/>
              <a:cs typeface="PMingLiU"/>
            </a:endParaRPr>
          </a:p>
          <a:p>
            <a:pPr>
              <a:spcBef>
                <a:spcPts val="20"/>
              </a:spcBef>
            </a:pPr>
            <a:endParaRPr sz="1432" dirty="0">
              <a:latin typeface="Times New Roman"/>
              <a:cs typeface="Times New Roman"/>
            </a:endParaRPr>
          </a:p>
          <a:p>
            <a:pPr marL="6499"/>
            <a:r>
              <a:rPr sz="1331" spc="18" dirty="0">
                <a:solidFill>
                  <a:srgbClr val="3E4247"/>
                </a:solidFill>
                <a:latin typeface="Microsoft YaHei"/>
                <a:cs typeface="Microsoft YaHei"/>
              </a:rPr>
              <a:t>多维度抽象</a:t>
            </a:r>
            <a:endParaRPr sz="1331" dirty="0">
              <a:latin typeface="Microsoft YaHei"/>
              <a:cs typeface="Microsoft YaHei"/>
            </a:endParaRPr>
          </a:p>
        </p:txBody>
      </p:sp>
      <p:sp>
        <p:nvSpPr>
          <p:cNvPr id="18" name="object 18"/>
          <p:cNvSpPr/>
          <p:nvPr/>
        </p:nvSpPr>
        <p:spPr>
          <a:xfrm>
            <a:off x="1154314" y="3548033"/>
            <a:ext cx="2896726" cy="1664039"/>
          </a:xfrm>
          <a:prstGeom prst="rect">
            <a:avLst/>
          </a:prstGeom>
          <a:blipFill>
            <a:blip r:embed="rId6" cstate="print"/>
            <a:stretch>
              <a:fillRect/>
            </a:stretch>
          </a:blipFill>
        </p:spPr>
        <p:txBody>
          <a:bodyPr wrap="square" lIns="0" tIns="0" rIns="0" bIns="0" rtlCol="0"/>
          <a:lstStyle/>
          <a:p>
            <a:endParaRPr sz="1024"/>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42260" y="517607"/>
            <a:ext cx="3355460" cy="5372245"/>
          </a:xfrm>
          <a:custGeom>
            <a:avLst/>
            <a:gdLst/>
            <a:ahLst/>
            <a:cxnLst/>
            <a:rect l="l" t="t" r="r" b="b"/>
            <a:pathLst>
              <a:path w="6557645" h="10499090">
                <a:moveTo>
                  <a:pt x="0" y="10498737"/>
                </a:moveTo>
                <a:lnTo>
                  <a:pt x="6557596" y="10498737"/>
                </a:lnTo>
                <a:lnTo>
                  <a:pt x="6557596" y="0"/>
                </a:lnTo>
                <a:lnTo>
                  <a:pt x="0" y="0"/>
                </a:lnTo>
                <a:lnTo>
                  <a:pt x="0" y="10498737"/>
                </a:lnTo>
                <a:close/>
              </a:path>
            </a:pathLst>
          </a:custGeom>
          <a:solidFill>
            <a:srgbClr val="1F79AF"/>
          </a:solidFill>
        </p:spPr>
        <p:txBody>
          <a:bodyPr wrap="square" lIns="0" tIns="0" rIns="0" bIns="0" rtlCol="0"/>
          <a:lstStyle/>
          <a:p>
            <a:endParaRPr sz="1024"/>
          </a:p>
        </p:txBody>
      </p:sp>
      <p:sp>
        <p:nvSpPr>
          <p:cNvPr id="4" name="object 4"/>
          <p:cNvSpPr txBox="1">
            <a:spLocks noGrp="1"/>
          </p:cNvSpPr>
          <p:nvPr>
            <p:ph type="title"/>
          </p:nvPr>
        </p:nvSpPr>
        <p:spPr>
          <a:xfrm>
            <a:off x="1101631" y="1000977"/>
            <a:ext cx="3013643" cy="1252728"/>
          </a:xfrm>
          <a:prstGeom prst="rect">
            <a:avLst/>
          </a:prstGeom>
        </p:spPr>
        <p:txBody>
          <a:bodyPr vert="horz" wrap="square" lIns="0" tIns="6173" rIns="0" bIns="0" numCol="1" rtlCol="0" anchor="ctr" anchorCtr="0" compatLnSpc="1">
            <a:prstTxWarp prst="textNoShape">
              <a:avLst/>
            </a:prstTxWarp>
            <a:spAutoFit/>
          </a:bodyPr>
          <a:lstStyle/>
          <a:p>
            <a:pPr marL="6499" marR="2599" algn="ctr">
              <a:spcBef>
                <a:spcPts val="49"/>
              </a:spcBef>
            </a:pPr>
            <a:r>
              <a:rPr sz="3377" spc="-3" dirty="0">
                <a:solidFill>
                  <a:srgbClr val="FFFFFF"/>
                </a:solidFill>
                <a:latin typeface="Microsoft YaHei"/>
                <a:cs typeface="Microsoft YaHei"/>
              </a:rPr>
              <a:t>按业务划分限界 上下文</a:t>
            </a:r>
            <a:endParaRPr sz="3377">
              <a:latin typeface="Microsoft YaHei"/>
              <a:cs typeface="Microsoft YaHei"/>
            </a:endParaRPr>
          </a:p>
          <a:p>
            <a:pPr algn="ctr">
              <a:lnSpc>
                <a:spcPct val="100000"/>
              </a:lnSpc>
            </a:pPr>
            <a:r>
              <a:rPr sz="2021" spc="3" dirty="0">
                <a:solidFill>
                  <a:srgbClr val="FFFFFF"/>
                </a:solidFill>
                <a:latin typeface="Microsoft YaHei"/>
                <a:cs typeface="Microsoft YaHei"/>
              </a:rPr>
              <a:t>哪些部分应用了</a:t>
            </a:r>
            <a:r>
              <a:rPr sz="2021" dirty="0">
                <a:solidFill>
                  <a:srgbClr val="FFFFFF"/>
                </a:solidFill>
                <a:latin typeface="Microsoft YaHei"/>
                <a:cs typeface="Microsoft YaHei"/>
              </a:rPr>
              <a:t>DDD</a:t>
            </a:r>
            <a:endParaRPr sz="2021">
              <a:latin typeface="Microsoft YaHei"/>
              <a:cs typeface="Microsoft YaHei"/>
            </a:endParaRPr>
          </a:p>
        </p:txBody>
      </p:sp>
      <p:sp>
        <p:nvSpPr>
          <p:cNvPr id="5" name="object 5"/>
          <p:cNvSpPr/>
          <p:nvPr/>
        </p:nvSpPr>
        <p:spPr>
          <a:xfrm>
            <a:off x="8363784" y="3683050"/>
            <a:ext cx="2587277" cy="1853216"/>
          </a:xfrm>
          <a:prstGeom prst="rect">
            <a:avLst/>
          </a:prstGeom>
          <a:blipFill>
            <a:blip r:embed="rId2" cstate="print"/>
            <a:stretch>
              <a:fillRect/>
            </a:stretch>
          </a:blipFill>
        </p:spPr>
        <p:txBody>
          <a:bodyPr wrap="square" lIns="0" tIns="0" rIns="0" bIns="0" rtlCol="0"/>
          <a:lstStyle/>
          <a:p>
            <a:endParaRPr sz="1024"/>
          </a:p>
        </p:txBody>
      </p:sp>
      <p:sp>
        <p:nvSpPr>
          <p:cNvPr id="6" name="object 6"/>
          <p:cNvSpPr/>
          <p:nvPr/>
        </p:nvSpPr>
        <p:spPr>
          <a:xfrm>
            <a:off x="5175011" y="3683050"/>
            <a:ext cx="2940563" cy="1944593"/>
          </a:xfrm>
          <a:prstGeom prst="rect">
            <a:avLst/>
          </a:prstGeom>
          <a:blipFill>
            <a:blip r:embed="rId3" cstate="print"/>
            <a:stretch>
              <a:fillRect/>
            </a:stretch>
          </a:blipFill>
        </p:spPr>
        <p:txBody>
          <a:bodyPr wrap="square" lIns="0" tIns="0" rIns="0" bIns="0" rtlCol="0"/>
          <a:lstStyle/>
          <a:p>
            <a:endParaRPr sz="1024"/>
          </a:p>
        </p:txBody>
      </p:sp>
      <p:sp>
        <p:nvSpPr>
          <p:cNvPr id="7" name="object 7"/>
          <p:cNvSpPr/>
          <p:nvPr/>
        </p:nvSpPr>
        <p:spPr>
          <a:xfrm>
            <a:off x="5259359" y="3768289"/>
            <a:ext cx="2687566" cy="1690961"/>
          </a:xfrm>
          <a:prstGeom prst="rect">
            <a:avLst/>
          </a:prstGeom>
          <a:blipFill>
            <a:blip r:embed="rId4" cstate="print"/>
            <a:stretch>
              <a:fillRect/>
            </a:stretch>
          </a:blipFill>
        </p:spPr>
        <p:txBody>
          <a:bodyPr wrap="square" lIns="0" tIns="0" rIns="0" bIns="0" rtlCol="0"/>
          <a:lstStyle/>
          <a:p>
            <a:endParaRPr sz="1024"/>
          </a:p>
        </p:txBody>
      </p:sp>
      <p:sp>
        <p:nvSpPr>
          <p:cNvPr id="8" name="object 8"/>
          <p:cNvSpPr/>
          <p:nvPr/>
        </p:nvSpPr>
        <p:spPr>
          <a:xfrm>
            <a:off x="5605556" y="873758"/>
            <a:ext cx="4952122" cy="2409290"/>
          </a:xfrm>
          <a:custGeom>
            <a:avLst/>
            <a:gdLst/>
            <a:ahLst/>
            <a:cxnLst/>
            <a:rect l="l" t="t" r="r" b="b"/>
            <a:pathLst>
              <a:path w="9678035" h="4708525">
                <a:moveTo>
                  <a:pt x="0" y="0"/>
                </a:moveTo>
                <a:lnTo>
                  <a:pt x="9677660" y="0"/>
                </a:lnTo>
                <a:lnTo>
                  <a:pt x="9677660" y="4708052"/>
                </a:lnTo>
                <a:lnTo>
                  <a:pt x="0" y="4708052"/>
                </a:lnTo>
                <a:lnTo>
                  <a:pt x="0" y="0"/>
                </a:lnTo>
                <a:close/>
              </a:path>
            </a:pathLst>
          </a:custGeom>
          <a:ln w="10470">
            <a:solidFill>
              <a:srgbClr val="007BCD"/>
            </a:solidFill>
          </a:ln>
        </p:spPr>
        <p:txBody>
          <a:bodyPr wrap="square" lIns="0" tIns="0" rIns="0" bIns="0" rtlCol="0"/>
          <a:lstStyle/>
          <a:p>
            <a:endParaRPr sz="1024"/>
          </a:p>
        </p:txBody>
      </p:sp>
      <p:sp>
        <p:nvSpPr>
          <p:cNvPr id="9" name="object 9"/>
          <p:cNvSpPr txBox="1"/>
          <p:nvPr/>
        </p:nvSpPr>
        <p:spPr>
          <a:xfrm>
            <a:off x="6840686" y="1104384"/>
            <a:ext cx="503628" cy="264158"/>
          </a:xfrm>
          <a:prstGeom prst="rect">
            <a:avLst/>
          </a:prstGeom>
          <a:solidFill>
            <a:srgbClr val="51A0DD"/>
          </a:solidFill>
        </p:spPr>
        <p:txBody>
          <a:bodyPr vert="horz" wrap="square" lIns="0" tIns="35416" rIns="0" bIns="0" rtlCol="0">
            <a:spAutoFit/>
          </a:bodyPr>
          <a:lstStyle/>
          <a:p>
            <a:pPr marL="161498" marR="75062" indent="-80586">
              <a:spcBef>
                <a:spcPts val="279"/>
              </a:spcBef>
            </a:pPr>
            <a:r>
              <a:rPr sz="742" spc="18" dirty="0">
                <a:solidFill>
                  <a:srgbClr val="FFFFFF"/>
                </a:solidFill>
                <a:latin typeface="Arial"/>
                <a:cs typeface="Arial"/>
              </a:rPr>
              <a:t>Android  </a:t>
            </a:r>
            <a:r>
              <a:rPr sz="742" spc="36" dirty="0">
                <a:solidFill>
                  <a:srgbClr val="FFFFFF"/>
                </a:solidFill>
                <a:latin typeface="Arial"/>
                <a:cs typeface="Arial"/>
              </a:rPr>
              <a:t>App</a:t>
            </a:r>
            <a:endParaRPr sz="742">
              <a:latin typeface="Arial"/>
              <a:cs typeface="Arial"/>
            </a:endParaRPr>
          </a:p>
        </p:txBody>
      </p:sp>
      <p:sp>
        <p:nvSpPr>
          <p:cNvPr id="10" name="object 10"/>
          <p:cNvSpPr txBox="1"/>
          <p:nvPr/>
        </p:nvSpPr>
        <p:spPr>
          <a:xfrm>
            <a:off x="6840686" y="1554444"/>
            <a:ext cx="1523230" cy="228061"/>
          </a:xfrm>
          <a:prstGeom prst="rect">
            <a:avLst/>
          </a:prstGeom>
          <a:solidFill>
            <a:srgbClr val="51A0DD"/>
          </a:solidFill>
        </p:spPr>
        <p:txBody>
          <a:bodyPr vert="horz" wrap="square" lIns="0" tIns="73757" rIns="0" bIns="0" rtlCol="0">
            <a:spAutoFit/>
          </a:bodyPr>
          <a:lstStyle/>
          <a:p>
            <a:pPr marL="508864">
              <a:spcBef>
                <a:spcPts val="581"/>
              </a:spcBef>
            </a:pPr>
            <a:r>
              <a:rPr sz="998" spc="8" dirty="0">
                <a:solidFill>
                  <a:srgbClr val="FFFFFF"/>
                </a:solidFill>
                <a:latin typeface="Arial"/>
                <a:cs typeface="Arial"/>
              </a:rPr>
              <a:t>Gateway</a:t>
            </a:r>
            <a:endParaRPr sz="998">
              <a:latin typeface="Arial"/>
              <a:cs typeface="Arial"/>
            </a:endParaRPr>
          </a:p>
        </p:txBody>
      </p:sp>
      <p:sp>
        <p:nvSpPr>
          <p:cNvPr id="11" name="object 11"/>
          <p:cNvSpPr txBox="1"/>
          <p:nvPr/>
        </p:nvSpPr>
        <p:spPr>
          <a:xfrm>
            <a:off x="7400449" y="1110234"/>
            <a:ext cx="486407" cy="264158"/>
          </a:xfrm>
          <a:prstGeom prst="rect">
            <a:avLst/>
          </a:prstGeom>
          <a:solidFill>
            <a:srgbClr val="51A0DD"/>
          </a:solidFill>
        </p:spPr>
        <p:txBody>
          <a:bodyPr vert="horz" wrap="square" lIns="0" tIns="35416" rIns="0" bIns="0" rtlCol="0">
            <a:spAutoFit/>
          </a:bodyPr>
          <a:lstStyle/>
          <a:p>
            <a:pPr marL="153374" marR="146875">
              <a:spcBef>
                <a:spcPts val="279"/>
              </a:spcBef>
            </a:pPr>
            <a:r>
              <a:rPr sz="742" spc="-5" dirty="0">
                <a:solidFill>
                  <a:srgbClr val="FFFFFF"/>
                </a:solidFill>
                <a:latin typeface="Arial"/>
                <a:cs typeface="Arial"/>
              </a:rPr>
              <a:t>iOS  </a:t>
            </a:r>
            <a:r>
              <a:rPr sz="742" spc="-18" dirty="0">
                <a:solidFill>
                  <a:srgbClr val="FFFFFF"/>
                </a:solidFill>
                <a:latin typeface="Arial"/>
                <a:cs typeface="Arial"/>
              </a:rPr>
              <a:t>APP</a:t>
            </a:r>
            <a:endParaRPr sz="742">
              <a:latin typeface="Arial"/>
              <a:cs typeface="Arial"/>
            </a:endParaRPr>
          </a:p>
        </p:txBody>
      </p:sp>
      <p:sp>
        <p:nvSpPr>
          <p:cNvPr id="12" name="object 12"/>
          <p:cNvSpPr txBox="1"/>
          <p:nvPr/>
        </p:nvSpPr>
        <p:spPr>
          <a:xfrm>
            <a:off x="7929039" y="1112655"/>
            <a:ext cx="434745" cy="208358"/>
          </a:xfrm>
          <a:prstGeom prst="rect">
            <a:avLst/>
          </a:prstGeom>
          <a:solidFill>
            <a:srgbClr val="51A0DD"/>
          </a:solidFill>
        </p:spPr>
        <p:txBody>
          <a:bodyPr vert="horz" wrap="square" lIns="0" tIns="93252" rIns="0" bIns="0" rtlCol="0">
            <a:spAutoFit/>
          </a:bodyPr>
          <a:lstStyle/>
          <a:p>
            <a:pPr marL="73438">
              <a:spcBef>
                <a:spcPts val="734"/>
              </a:spcBef>
            </a:pPr>
            <a:r>
              <a:rPr sz="742" spc="-174" dirty="0">
                <a:solidFill>
                  <a:srgbClr val="FFFFFF"/>
                </a:solidFill>
                <a:latin typeface="PMingLiU"/>
                <a:cs typeface="PMingLiU"/>
              </a:rPr>
              <a:t>⼩小程序</a:t>
            </a:r>
            <a:endParaRPr sz="742">
              <a:latin typeface="PMingLiU"/>
              <a:cs typeface="PMingLiU"/>
            </a:endParaRPr>
          </a:p>
        </p:txBody>
      </p:sp>
      <p:sp>
        <p:nvSpPr>
          <p:cNvPr id="13" name="object 13"/>
          <p:cNvSpPr/>
          <p:nvPr/>
        </p:nvSpPr>
        <p:spPr>
          <a:xfrm>
            <a:off x="6850094" y="2203900"/>
            <a:ext cx="733996" cy="292104"/>
          </a:xfrm>
          <a:custGeom>
            <a:avLst/>
            <a:gdLst/>
            <a:ahLst/>
            <a:cxnLst/>
            <a:rect l="l" t="t" r="r" b="b"/>
            <a:pathLst>
              <a:path w="1434465" h="570864">
                <a:moveTo>
                  <a:pt x="0" y="570502"/>
                </a:moveTo>
                <a:lnTo>
                  <a:pt x="1434255" y="570502"/>
                </a:lnTo>
                <a:lnTo>
                  <a:pt x="1434255" y="0"/>
                </a:lnTo>
                <a:lnTo>
                  <a:pt x="0" y="0"/>
                </a:lnTo>
                <a:lnTo>
                  <a:pt x="0" y="570502"/>
                </a:lnTo>
                <a:close/>
              </a:path>
            </a:pathLst>
          </a:custGeom>
          <a:solidFill>
            <a:srgbClr val="4F5459"/>
          </a:solidFill>
        </p:spPr>
        <p:txBody>
          <a:bodyPr wrap="square" lIns="0" tIns="0" rIns="0" bIns="0" rtlCol="0"/>
          <a:lstStyle/>
          <a:p>
            <a:endParaRPr sz="1024"/>
          </a:p>
        </p:txBody>
      </p:sp>
      <p:sp>
        <p:nvSpPr>
          <p:cNvPr id="14" name="object 14"/>
          <p:cNvSpPr txBox="1"/>
          <p:nvPr/>
        </p:nvSpPr>
        <p:spPr>
          <a:xfrm>
            <a:off x="6933229" y="2259171"/>
            <a:ext cx="1817933" cy="161771"/>
          </a:xfrm>
          <a:prstGeom prst="rect">
            <a:avLst/>
          </a:prstGeom>
        </p:spPr>
        <p:txBody>
          <a:bodyPr vert="horz" wrap="square" lIns="0" tIns="8123" rIns="0" bIns="0" rtlCol="0">
            <a:spAutoFit/>
          </a:bodyPr>
          <a:lstStyle/>
          <a:p>
            <a:pPr marL="203740">
              <a:spcBef>
                <a:spcPts val="64"/>
              </a:spcBef>
              <a:tabLst>
                <a:tab pos="1287757" algn="l"/>
              </a:tabLst>
            </a:pPr>
            <a:r>
              <a:rPr sz="998" spc="12" dirty="0">
                <a:solidFill>
                  <a:srgbClr val="FFFFFF"/>
                </a:solidFill>
                <a:latin typeface="PMingLiU"/>
                <a:cs typeface="PMingLiU"/>
              </a:rPr>
              <a:t>服务</a:t>
            </a:r>
            <a:r>
              <a:rPr sz="998" spc="8" dirty="0">
                <a:solidFill>
                  <a:srgbClr val="FFFFFF"/>
                </a:solidFill>
                <a:latin typeface="Arial"/>
                <a:cs typeface="Arial"/>
              </a:rPr>
              <a:t>1	</a:t>
            </a:r>
            <a:r>
              <a:rPr sz="998" spc="12" dirty="0">
                <a:solidFill>
                  <a:srgbClr val="FFFFFF"/>
                </a:solidFill>
                <a:latin typeface="PMingLiU"/>
                <a:cs typeface="PMingLiU"/>
              </a:rPr>
              <a:t>服务</a:t>
            </a:r>
            <a:r>
              <a:rPr sz="998" spc="8" dirty="0">
                <a:solidFill>
                  <a:srgbClr val="FFFFFF"/>
                </a:solidFill>
                <a:latin typeface="Arial"/>
                <a:cs typeface="Arial"/>
              </a:rPr>
              <a:t>2</a:t>
            </a:r>
            <a:endParaRPr sz="998" dirty="0">
              <a:latin typeface="Arial"/>
              <a:cs typeface="Arial"/>
            </a:endParaRPr>
          </a:p>
        </p:txBody>
      </p:sp>
      <p:sp>
        <p:nvSpPr>
          <p:cNvPr id="15" name="object 15"/>
          <p:cNvSpPr txBox="1"/>
          <p:nvPr/>
        </p:nvSpPr>
        <p:spPr>
          <a:xfrm>
            <a:off x="9012561" y="2203900"/>
            <a:ext cx="733996" cy="224780"/>
          </a:xfrm>
          <a:prstGeom prst="rect">
            <a:avLst/>
          </a:prstGeom>
          <a:solidFill>
            <a:srgbClr val="4F5459"/>
          </a:solidFill>
        </p:spPr>
        <p:txBody>
          <a:bodyPr vert="horz" wrap="square" lIns="0" tIns="70508" rIns="0" bIns="0" rtlCol="0">
            <a:spAutoFit/>
          </a:bodyPr>
          <a:lstStyle/>
          <a:p>
            <a:pPr marL="203740">
              <a:spcBef>
                <a:spcPts val="555"/>
              </a:spcBef>
            </a:pPr>
            <a:r>
              <a:rPr sz="998" spc="12" dirty="0">
                <a:solidFill>
                  <a:srgbClr val="FFFFFF"/>
                </a:solidFill>
                <a:latin typeface="PMingLiU"/>
                <a:cs typeface="PMingLiU"/>
              </a:rPr>
              <a:t>服务</a:t>
            </a:r>
            <a:r>
              <a:rPr sz="998" spc="8" dirty="0">
                <a:solidFill>
                  <a:srgbClr val="FFFFFF"/>
                </a:solidFill>
                <a:latin typeface="Arial"/>
                <a:cs typeface="Arial"/>
              </a:rPr>
              <a:t>n</a:t>
            </a:r>
            <a:endParaRPr sz="998">
              <a:latin typeface="Arial"/>
              <a:cs typeface="Arial"/>
            </a:endParaRPr>
          </a:p>
        </p:txBody>
      </p:sp>
      <p:sp>
        <p:nvSpPr>
          <p:cNvPr id="16" name="object 16"/>
          <p:cNvSpPr/>
          <p:nvPr/>
        </p:nvSpPr>
        <p:spPr>
          <a:xfrm>
            <a:off x="6770900" y="2036049"/>
            <a:ext cx="3138737" cy="559839"/>
          </a:xfrm>
          <a:custGeom>
            <a:avLst/>
            <a:gdLst/>
            <a:ahLst/>
            <a:cxnLst/>
            <a:rect l="l" t="t" r="r" b="b"/>
            <a:pathLst>
              <a:path w="6134100" h="1094104">
                <a:moveTo>
                  <a:pt x="0" y="0"/>
                </a:moveTo>
                <a:lnTo>
                  <a:pt x="6133896" y="0"/>
                </a:lnTo>
                <a:lnTo>
                  <a:pt x="6133896" y="1093533"/>
                </a:lnTo>
                <a:lnTo>
                  <a:pt x="0" y="1093533"/>
                </a:lnTo>
                <a:lnTo>
                  <a:pt x="0" y="0"/>
                </a:lnTo>
                <a:close/>
              </a:path>
            </a:pathLst>
          </a:custGeom>
          <a:ln w="20941">
            <a:solidFill>
              <a:srgbClr val="5D6269"/>
            </a:solidFill>
          </a:ln>
        </p:spPr>
        <p:txBody>
          <a:bodyPr wrap="square" lIns="0" tIns="0" rIns="0" bIns="0" rtlCol="0"/>
          <a:lstStyle/>
          <a:p>
            <a:endParaRPr sz="1024"/>
          </a:p>
        </p:txBody>
      </p:sp>
      <p:sp>
        <p:nvSpPr>
          <p:cNvPr id="17" name="object 17"/>
          <p:cNvSpPr/>
          <p:nvPr/>
        </p:nvSpPr>
        <p:spPr>
          <a:xfrm>
            <a:off x="7092443" y="1402576"/>
            <a:ext cx="5524" cy="120546"/>
          </a:xfrm>
          <a:custGeom>
            <a:avLst/>
            <a:gdLst/>
            <a:ahLst/>
            <a:cxnLst/>
            <a:rect l="l" t="t" r="r" b="b"/>
            <a:pathLst>
              <a:path w="10795" h="235585">
                <a:moveTo>
                  <a:pt x="0" y="0"/>
                </a:moveTo>
                <a:lnTo>
                  <a:pt x="10215" y="234960"/>
                </a:lnTo>
              </a:path>
            </a:pathLst>
          </a:custGeom>
          <a:ln w="7853">
            <a:solidFill>
              <a:srgbClr val="0079CD"/>
            </a:solidFill>
          </a:ln>
        </p:spPr>
        <p:txBody>
          <a:bodyPr wrap="square" lIns="0" tIns="0" rIns="0" bIns="0" rtlCol="0"/>
          <a:lstStyle/>
          <a:p>
            <a:endParaRPr sz="1024"/>
          </a:p>
        </p:txBody>
      </p:sp>
      <p:sp>
        <p:nvSpPr>
          <p:cNvPr id="18" name="object 18"/>
          <p:cNvSpPr/>
          <p:nvPr/>
        </p:nvSpPr>
        <p:spPr>
          <a:xfrm>
            <a:off x="7080683" y="1500692"/>
            <a:ext cx="32168" cy="32817"/>
          </a:xfrm>
          <a:custGeom>
            <a:avLst/>
            <a:gdLst/>
            <a:ahLst/>
            <a:cxnLst/>
            <a:rect l="l" t="t" r="r" b="b"/>
            <a:pathLst>
              <a:path w="62865" h="64135">
                <a:moveTo>
                  <a:pt x="62762" y="0"/>
                </a:moveTo>
                <a:lnTo>
                  <a:pt x="0" y="2728"/>
                </a:lnTo>
                <a:lnTo>
                  <a:pt x="34114" y="64131"/>
                </a:lnTo>
                <a:lnTo>
                  <a:pt x="62762" y="0"/>
                </a:lnTo>
                <a:close/>
              </a:path>
            </a:pathLst>
          </a:custGeom>
          <a:solidFill>
            <a:srgbClr val="0079CD"/>
          </a:solidFill>
        </p:spPr>
        <p:txBody>
          <a:bodyPr wrap="square" lIns="0" tIns="0" rIns="0" bIns="0" rtlCol="0"/>
          <a:lstStyle/>
          <a:p>
            <a:endParaRPr sz="1024"/>
          </a:p>
        </p:txBody>
      </p:sp>
      <p:sp>
        <p:nvSpPr>
          <p:cNvPr id="19" name="object 19"/>
          <p:cNvSpPr/>
          <p:nvPr/>
        </p:nvSpPr>
        <p:spPr>
          <a:xfrm>
            <a:off x="7632548" y="1428796"/>
            <a:ext cx="0" cy="117946"/>
          </a:xfrm>
          <a:custGeom>
            <a:avLst/>
            <a:gdLst/>
            <a:ahLst/>
            <a:cxnLst/>
            <a:rect l="l" t="t" r="r" b="b"/>
            <a:pathLst>
              <a:path h="230505">
                <a:moveTo>
                  <a:pt x="1" y="0"/>
                </a:moveTo>
                <a:lnTo>
                  <a:pt x="0" y="229881"/>
                </a:lnTo>
              </a:path>
            </a:pathLst>
          </a:custGeom>
          <a:ln w="7853">
            <a:solidFill>
              <a:srgbClr val="0079CD"/>
            </a:solidFill>
          </a:ln>
        </p:spPr>
        <p:txBody>
          <a:bodyPr wrap="square" lIns="0" tIns="0" rIns="0" bIns="0" rtlCol="0"/>
          <a:lstStyle/>
          <a:p>
            <a:endParaRPr sz="1024"/>
          </a:p>
        </p:txBody>
      </p:sp>
      <p:sp>
        <p:nvSpPr>
          <p:cNvPr id="20" name="object 20"/>
          <p:cNvSpPr/>
          <p:nvPr/>
        </p:nvSpPr>
        <p:spPr>
          <a:xfrm>
            <a:off x="7616475" y="1524991"/>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21" name="object 21"/>
          <p:cNvSpPr/>
          <p:nvPr/>
        </p:nvSpPr>
        <p:spPr>
          <a:xfrm>
            <a:off x="8115475" y="1428796"/>
            <a:ext cx="0" cy="117946"/>
          </a:xfrm>
          <a:custGeom>
            <a:avLst/>
            <a:gdLst/>
            <a:ahLst/>
            <a:cxnLst/>
            <a:rect l="l" t="t" r="r" b="b"/>
            <a:pathLst>
              <a:path h="230505">
                <a:moveTo>
                  <a:pt x="1" y="0"/>
                </a:moveTo>
                <a:lnTo>
                  <a:pt x="0" y="229881"/>
                </a:lnTo>
              </a:path>
            </a:pathLst>
          </a:custGeom>
          <a:ln w="7853">
            <a:solidFill>
              <a:srgbClr val="0079CD"/>
            </a:solidFill>
          </a:ln>
        </p:spPr>
        <p:txBody>
          <a:bodyPr wrap="square" lIns="0" tIns="0" rIns="0" bIns="0" rtlCol="0"/>
          <a:lstStyle/>
          <a:p>
            <a:endParaRPr sz="1024"/>
          </a:p>
        </p:txBody>
      </p:sp>
      <p:sp>
        <p:nvSpPr>
          <p:cNvPr id="22" name="object 22"/>
          <p:cNvSpPr/>
          <p:nvPr/>
        </p:nvSpPr>
        <p:spPr>
          <a:xfrm>
            <a:off x="8099401" y="1524991"/>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23" name="object 23"/>
          <p:cNvSpPr/>
          <p:nvPr/>
        </p:nvSpPr>
        <p:spPr>
          <a:xfrm>
            <a:off x="8714350" y="1519730"/>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24" name="object 24"/>
          <p:cNvSpPr/>
          <p:nvPr/>
        </p:nvSpPr>
        <p:spPr>
          <a:xfrm>
            <a:off x="7518122" y="1862495"/>
            <a:ext cx="0" cy="117946"/>
          </a:xfrm>
          <a:custGeom>
            <a:avLst/>
            <a:gdLst/>
            <a:ahLst/>
            <a:cxnLst/>
            <a:rect l="l" t="t" r="r" b="b"/>
            <a:pathLst>
              <a:path h="230505">
                <a:moveTo>
                  <a:pt x="1" y="0"/>
                </a:moveTo>
                <a:lnTo>
                  <a:pt x="0" y="229881"/>
                </a:lnTo>
              </a:path>
            </a:pathLst>
          </a:custGeom>
          <a:ln w="7853">
            <a:solidFill>
              <a:srgbClr val="0079CD"/>
            </a:solidFill>
          </a:ln>
        </p:spPr>
        <p:txBody>
          <a:bodyPr wrap="square" lIns="0" tIns="0" rIns="0" bIns="0" rtlCol="0"/>
          <a:lstStyle/>
          <a:p>
            <a:endParaRPr sz="1024"/>
          </a:p>
        </p:txBody>
      </p:sp>
      <p:sp>
        <p:nvSpPr>
          <p:cNvPr id="25" name="object 25"/>
          <p:cNvSpPr/>
          <p:nvPr/>
        </p:nvSpPr>
        <p:spPr>
          <a:xfrm>
            <a:off x="7502048" y="1958690"/>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26" name="object 26"/>
          <p:cNvSpPr/>
          <p:nvPr/>
        </p:nvSpPr>
        <p:spPr>
          <a:xfrm>
            <a:off x="8722188" y="1948038"/>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27" name="object 27"/>
          <p:cNvSpPr txBox="1"/>
          <p:nvPr/>
        </p:nvSpPr>
        <p:spPr>
          <a:xfrm>
            <a:off x="7616064" y="1440085"/>
            <a:ext cx="246290" cy="97556"/>
          </a:xfrm>
          <a:prstGeom prst="rect">
            <a:avLst/>
          </a:prstGeom>
        </p:spPr>
        <p:txBody>
          <a:bodyPr vert="horz" wrap="square" lIns="0" tIns="6824" rIns="0" bIns="0" rtlCol="0">
            <a:spAutoFit/>
          </a:bodyPr>
          <a:lstStyle/>
          <a:p>
            <a:pPr marL="6499">
              <a:spcBef>
                <a:spcPts val="53"/>
              </a:spcBef>
            </a:pPr>
            <a:r>
              <a:rPr sz="589" dirty="0">
                <a:solidFill>
                  <a:srgbClr val="53585F"/>
                </a:solidFill>
                <a:latin typeface="Microsoft YaHei"/>
                <a:cs typeface="Microsoft YaHei"/>
              </a:rPr>
              <a:t>HTT</a:t>
            </a:r>
            <a:r>
              <a:rPr sz="589" spc="-3" dirty="0">
                <a:solidFill>
                  <a:srgbClr val="53585F"/>
                </a:solidFill>
                <a:latin typeface="Microsoft YaHei"/>
                <a:cs typeface="Microsoft YaHei"/>
              </a:rPr>
              <a:t>P</a:t>
            </a:r>
            <a:r>
              <a:rPr sz="589" dirty="0">
                <a:solidFill>
                  <a:srgbClr val="53585F"/>
                </a:solidFill>
                <a:latin typeface="Microsoft YaHei"/>
                <a:cs typeface="Microsoft YaHei"/>
              </a:rPr>
              <a:t>S</a:t>
            </a:r>
            <a:endParaRPr sz="589">
              <a:latin typeface="Microsoft YaHei"/>
              <a:cs typeface="Microsoft YaHei"/>
            </a:endParaRPr>
          </a:p>
        </p:txBody>
      </p:sp>
      <p:graphicFrame>
        <p:nvGraphicFramePr>
          <p:cNvPr id="28" name="object 28"/>
          <p:cNvGraphicFramePr>
            <a:graphicFrameLocks noGrp="1"/>
          </p:cNvGraphicFramePr>
          <p:nvPr/>
        </p:nvGraphicFramePr>
        <p:xfrm>
          <a:off x="8429513" y="1127910"/>
          <a:ext cx="802554" cy="841559"/>
        </p:xfrm>
        <a:graphic>
          <a:graphicData uri="http://schemas.openxmlformats.org/drawingml/2006/table">
            <a:tbl>
              <a:tblPr firstRow="1" bandRow="1">
                <a:tableStyleId>{2D5ABB26-0587-4C30-8999-92F81FD0307C}</a:tableStyleId>
              </a:tblPr>
              <a:tblGrid>
                <a:gridCol w="304776">
                  <a:extLst>
                    <a:ext uri="{9D8B030D-6E8A-4147-A177-3AD203B41FA5}">
                      <a16:colId xmlns:a16="http://schemas.microsoft.com/office/drawing/2014/main" val="20000"/>
                    </a:ext>
                  </a:extLst>
                </a:gridCol>
                <a:gridCol w="497778">
                  <a:extLst>
                    <a:ext uri="{9D8B030D-6E8A-4147-A177-3AD203B41FA5}">
                      <a16:colId xmlns:a16="http://schemas.microsoft.com/office/drawing/2014/main" val="20001"/>
                    </a:ext>
                  </a:extLst>
                </a:gridCol>
              </a:tblGrid>
              <a:tr h="298191">
                <a:tc gridSpan="2">
                  <a:txBody>
                    <a:bodyPr/>
                    <a:lstStyle/>
                    <a:p>
                      <a:pPr>
                        <a:lnSpc>
                          <a:spcPct val="100000"/>
                        </a:lnSpc>
                        <a:spcBef>
                          <a:spcPts val="50"/>
                        </a:spcBef>
                      </a:pPr>
                      <a:endParaRPr sz="700">
                        <a:latin typeface="Times New Roman"/>
                        <a:cs typeface="Times New Roman"/>
                      </a:endParaRPr>
                    </a:p>
                    <a:p>
                      <a:pPr marL="4445" algn="ctr">
                        <a:lnSpc>
                          <a:spcPct val="100000"/>
                        </a:lnSpc>
                      </a:pPr>
                      <a:r>
                        <a:rPr sz="600" spc="-285" dirty="0">
                          <a:solidFill>
                            <a:srgbClr val="FFFFFF"/>
                          </a:solidFill>
                          <a:latin typeface="PMingLiU"/>
                          <a:cs typeface="PMingLiU"/>
                        </a:rPr>
                        <a:t>浏览器器</a:t>
                      </a:r>
                      <a:endParaRPr sz="600">
                        <a:latin typeface="PMingLiU"/>
                        <a:cs typeface="PMingLiU"/>
                      </a:endParaRPr>
                    </a:p>
                  </a:txBody>
                  <a:tcPr marL="0" marR="0" marT="3250" marB="0">
                    <a:solidFill>
                      <a:srgbClr val="51A0DD"/>
                    </a:solidFill>
                  </a:tcPr>
                </a:tc>
                <a:tc hMerge="1">
                  <a:txBody>
                    <a:bodyPr/>
                    <a:lstStyle/>
                    <a:p>
                      <a:endParaRPr/>
                    </a:p>
                  </a:txBody>
                  <a:tcPr marL="0" marR="0" marT="0" marB="0"/>
                </a:tc>
                <a:extLst>
                  <a:ext uri="{0D108BD9-81ED-4DB2-BD59-A6C34878D82A}">
                    <a16:rowId xmlns:a16="http://schemas.microsoft.com/office/drawing/2014/main" val="10000"/>
                  </a:ext>
                </a:extLst>
              </a:tr>
              <a:tr h="128343">
                <a:tc>
                  <a:txBody>
                    <a:bodyPr/>
                    <a:lstStyle/>
                    <a:p>
                      <a:pPr>
                        <a:lnSpc>
                          <a:spcPct val="100000"/>
                        </a:lnSpc>
                      </a:pPr>
                      <a:endParaRPr sz="800">
                        <a:latin typeface="Times New Roman"/>
                        <a:cs typeface="Times New Roman"/>
                      </a:endParaRPr>
                    </a:p>
                  </a:txBody>
                  <a:tcPr marL="0" marR="0" marT="0" marB="0">
                    <a:lnR w="9525">
                      <a:solidFill>
                        <a:srgbClr val="0079CD"/>
                      </a:solidFill>
                      <a:prstDash val="solid"/>
                    </a:lnR>
                  </a:tcPr>
                </a:tc>
                <a:tc>
                  <a:txBody>
                    <a:bodyPr/>
                    <a:lstStyle/>
                    <a:p>
                      <a:pPr marL="196215">
                        <a:lnSpc>
                          <a:spcPct val="100000"/>
                        </a:lnSpc>
                        <a:spcBef>
                          <a:spcPts val="225"/>
                        </a:spcBef>
                      </a:pPr>
                      <a:r>
                        <a:rPr sz="600" dirty="0">
                          <a:solidFill>
                            <a:srgbClr val="53585F"/>
                          </a:solidFill>
                          <a:latin typeface="Microsoft YaHei"/>
                          <a:cs typeface="Microsoft YaHei"/>
                        </a:rPr>
                        <a:t>HTTPS</a:t>
                      </a:r>
                      <a:endParaRPr sz="600">
                        <a:latin typeface="Microsoft YaHei"/>
                        <a:cs typeface="Microsoft YaHei"/>
                      </a:endParaRPr>
                    </a:p>
                  </a:txBody>
                  <a:tcPr marL="0" marR="0" marT="14622" marB="0">
                    <a:lnL w="9525">
                      <a:solidFill>
                        <a:srgbClr val="0079CD"/>
                      </a:solidFill>
                      <a:prstDash val="solid"/>
                    </a:lnL>
                  </a:tcPr>
                </a:tc>
                <a:extLst>
                  <a:ext uri="{0D108BD9-81ED-4DB2-BD59-A6C34878D82A}">
                    <a16:rowId xmlns:a16="http://schemas.microsoft.com/office/drawing/2014/main" val="10001"/>
                  </a:ext>
                </a:extLst>
              </a:tr>
              <a:tr h="298191">
                <a:tc gridSpan="2">
                  <a:txBody>
                    <a:bodyPr/>
                    <a:lstStyle/>
                    <a:p>
                      <a:pPr marL="276860">
                        <a:lnSpc>
                          <a:spcPct val="100000"/>
                        </a:lnSpc>
                        <a:spcBef>
                          <a:spcPts val="1135"/>
                        </a:spcBef>
                      </a:pPr>
                      <a:r>
                        <a:rPr sz="1000" spc="-55" dirty="0">
                          <a:solidFill>
                            <a:srgbClr val="FFFFFF"/>
                          </a:solidFill>
                          <a:latin typeface="Arial"/>
                          <a:cs typeface="Arial"/>
                        </a:rPr>
                        <a:t>WEBAPP</a:t>
                      </a:r>
                      <a:endParaRPr sz="1000">
                        <a:latin typeface="Arial"/>
                        <a:cs typeface="Arial"/>
                      </a:endParaRPr>
                    </a:p>
                  </a:txBody>
                  <a:tcPr marL="0" marR="0" marT="73757" marB="0">
                    <a:solidFill>
                      <a:srgbClr val="51A0DD"/>
                    </a:solidFill>
                  </a:tcPr>
                </a:tc>
                <a:tc hMerge="1">
                  <a:txBody>
                    <a:bodyPr/>
                    <a:lstStyle/>
                    <a:p>
                      <a:endParaRPr/>
                    </a:p>
                  </a:txBody>
                  <a:tcPr marL="0" marR="0" marT="0" marB="0"/>
                </a:tc>
                <a:extLst>
                  <a:ext uri="{0D108BD9-81ED-4DB2-BD59-A6C34878D82A}">
                    <a16:rowId xmlns:a16="http://schemas.microsoft.com/office/drawing/2014/main" val="10002"/>
                  </a:ext>
                </a:extLst>
              </a:tr>
              <a:tr h="116834">
                <a:tc>
                  <a:txBody>
                    <a:bodyPr/>
                    <a:lstStyle/>
                    <a:p>
                      <a:pPr>
                        <a:lnSpc>
                          <a:spcPct val="100000"/>
                        </a:lnSpc>
                      </a:pPr>
                      <a:endParaRPr sz="700">
                        <a:latin typeface="Times New Roman"/>
                        <a:cs typeface="Times New Roman"/>
                      </a:endParaRPr>
                    </a:p>
                  </a:txBody>
                  <a:tcPr marL="0" marR="0" marT="0" marB="0">
                    <a:lnR w="9525">
                      <a:solidFill>
                        <a:srgbClr val="0079CD"/>
                      </a:solidFill>
                      <a:prstDash val="solid"/>
                    </a:lnR>
                  </a:tcPr>
                </a:tc>
                <a:tc>
                  <a:txBody>
                    <a:bodyPr/>
                    <a:lstStyle/>
                    <a:p>
                      <a:pPr>
                        <a:lnSpc>
                          <a:spcPct val="100000"/>
                        </a:lnSpc>
                      </a:pPr>
                      <a:endParaRPr sz="700" dirty="0">
                        <a:latin typeface="Times New Roman"/>
                        <a:cs typeface="Times New Roman"/>
                      </a:endParaRPr>
                    </a:p>
                  </a:txBody>
                  <a:tcPr marL="0" marR="0" marT="0" marB="0">
                    <a:lnL w="9525">
                      <a:solidFill>
                        <a:srgbClr val="0079CD"/>
                      </a:solidFill>
                      <a:prstDash val="solid"/>
                    </a:lnL>
                  </a:tcPr>
                </a:tc>
                <a:extLst>
                  <a:ext uri="{0D108BD9-81ED-4DB2-BD59-A6C34878D82A}">
                    <a16:rowId xmlns:a16="http://schemas.microsoft.com/office/drawing/2014/main" val="10003"/>
                  </a:ext>
                </a:extLst>
              </a:tr>
            </a:tbl>
          </a:graphicData>
        </a:graphic>
      </p:graphicFrame>
      <p:sp>
        <p:nvSpPr>
          <p:cNvPr id="29" name="object 29"/>
          <p:cNvSpPr txBox="1"/>
          <p:nvPr/>
        </p:nvSpPr>
        <p:spPr>
          <a:xfrm>
            <a:off x="7572280" y="1890050"/>
            <a:ext cx="226903" cy="97556"/>
          </a:xfrm>
          <a:prstGeom prst="rect">
            <a:avLst/>
          </a:prstGeom>
        </p:spPr>
        <p:txBody>
          <a:bodyPr vert="horz" wrap="square" lIns="0" tIns="6824" rIns="0" bIns="0" rtlCol="0">
            <a:spAutoFit/>
          </a:bodyPr>
          <a:lstStyle/>
          <a:p>
            <a:pPr marL="6499">
              <a:spcBef>
                <a:spcPts val="53"/>
              </a:spcBef>
            </a:pPr>
            <a:r>
              <a:rPr lang="en-US" altLang="zh-CN" sz="589" dirty="0" err="1">
                <a:solidFill>
                  <a:srgbClr val="53585F"/>
                </a:solidFill>
                <a:latin typeface="Microsoft YaHei"/>
                <a:cs typeface="Microsoft YaHei"/>
              </a:rPr>
              <a:t>gRpc</a:t>
            </a:r>
            <a:endParaRPr sz="589" dirty="0">
              <a:latin typeface="Microsoft YaHei"/>
              <a:cs typeface="Microsoft YaHei"/>
            </a:endParaRPr>
          </a:p>
        </p:txBody>
      </p:sp>
      <p:sp>
        <p:nvSpPr>
          <p:cNvPr id="30" name="object 30"/>
          <p:cNvSpPr txBox="1"/>
          <p:nvPr/>
        </p:nvSpPr>
        <p:spPr>
          <a:xfrm>
            <a:off x="8803419" y="1888644"/>
            <a:ext cx="191192" cy="97556"/>
          </a:xfrm>
          <a:prstGeom prst="rect">
            <a:avLst/>
          </a:prstGeom>
        </p:spPr>
        <p:txBody>
          <a:bodyPr vert="horz" wrap="square" lIns="0" tIns="6824" rIns="0" bIns="0" rtlCol="0">
            <a:spAutoFit/>
          </a:bodyPr>
          <a:lstStyle/>
          <a:p>
            <a:pPr marL="6499">
              <a:spcBef>
                <a:spcPts val="53"/>
              </a:spcBef>
            </a:pPr>
            <a:r>
              <a:rPr lang="en-US" altLang="zh-CN" sz="589" dirty="0" err="1">
                <a:solidFill>
                  <a:srgbClr val="53585F"/>
                </a:solidFill>
                <a:latin typeface="Microsoft YaHei"/>
                <a:cs typeface="Microsoft YaHei"/>
              </a:rPr>
              <a:t>gRpc</a:t>
            </a:r>
            <a:endParaRPr sz="589" dirty="0">
              <a:latin typeface="Microsoft YaHei"/>
              <a:cs typeface="Microsoft YaHei"/>
            </a:endParaRPr>
          </a:p>
        </p:txBody>
      </p:sp>
      <p:sp>
        <p:nvSpPr>
          <p:cNvPr id="31" name="object 31"/>
          <p:cNvSpPr txBox="1"/>
          <p:nvPr/>
        </p:nvSpPr>
        <p:spPr>
          <a:xfrm>
            <a:off x="9323357" y="1557138"/>
            <a:ext cx="635221" cy="228061"/>
          </a:xfrm>
          <a:prstGeom prst="rect">
            <a:avLst/>
          </a:prstGeom>
          <a:solidFill>
            <a:srgbClr val="51A0DD"/>
          </a:solidFill>
        </p:spPr>
        <p:txBody>
          <a:bodyPr vert="horz" wrap="square" lIns="0" tIns="73757" rIns="0" bIns="0" rtlCol="0">
            <a:spAutoFit/>
          </a:bodyPr>
          <a:lstStyle/>
          <a:p>
            <a:pPr marL="43543">
              <a:spcBef>
                <a:spcPts val="581"/>
              </a:spcBef>
            </a:pPr>
            <a:r>
              <a:rPr sz="998" spc="-15" dirty="0">
                <a:solidFill>
                  <a:srgbClr val="FFFFFF"/>
                </a:solidFill>
                <a:latin typeface="Arial"/>
                <a:cs typeface="Arial"/>
              </a:rPr>
              <a:t>OPENAPI</a:t>
            </a:r>
            <a:endParaRPr sz="998">
              <a:latin typeface="Arial"/>
              <a:cs typeface="Arial"/>
            </a:endParaRPr>
          </a:p>
        </p:txBody>
      </p:sp>
      <p:sp>
        <p:nvSpPr>
          <p:cNvPr id="32" name="object 32"/>
          <p:cNvSpPr txBox="1"/>
          <p:nvPr/>
        </p:nvSpPr>
        <p:spPr>
          <a:xfrm>
            <a:off x="9323357" y="1129103"/>
            <a:ext cx="635221" cy="200130"/>
          </a:xfrm>
          <a:prstGeom prst="rect">
            <a:avLst/>
          </a:prstGeom>
          <a:solidFill>
            <a:srgbClr val="51A0DD"/>
          </a:solidFill>
        </p:spPr>
        <p:txBody>
          <a:bodyPr vert="horz" wrap="square" lIns="0" tIns="3250" rIns="0" bIns="0" rtlCol="0">
            <a:spAutoFit/>
          </a:bodyPr>
          <a:lstStyle/>
          <a:p>
            <a:pPr>
              <a:spcBef>
                <a:spcPts val="26"/>
              </a:spcBef>
            </a:pPr>
            <a:endParaRPr sz="690">
              <a:latin typeface="Times New Roman"/>
              <a:cs typeface="Times New Roman"/>
            </a:endParaRPr>
          </a:p>
          <a:p>
            <a:pPr marL="206340"/>
            <a:r>
              <a:rPr sz="589" spc="-146" dirty="0">
                <a:solidFill>
                  <a:srgbClr val="FFFFFF"/>
                </a:solidFill>
                <a:latin typeface="PMingLiU"/>
                <a:cs typeface="PMingLiU"/>
              </a:rPr>
              <a:t>第三⽅方</a:t>
            </a:r>
            <a:endParaRPr sz="589">
              <a:latin typeface="PMingLiU"/>
              <a:cs typeface="PMingLiU"/>
            </a:endParaRPr>
          </a:p>
        </p:txBody>
      </p:sp>
      <p:sp>
        <p:nvSpPr>
          <p:cNvPr id="33" name="object 33"/>
          <p:cNvSpPr/>
          <p:nvPr/>
        </p:nvSpPr>
        <p:spPr>
          <a:xfrm>
            <a:off x="9634671" y="1418014"/>
            <a:ext cx="0" cy="117946"/>
          </a:xfrm>
          <a:custGeom>
            <a:avLst/>
            <a:gdLst/>
            <a:ahLst/>
            <a:cxnLst/>
            <a:rect l="l" t="t" r="r" b="b"/>
            <a:pathLst>
              <a:path h="230505">
                <a:moveTo>
                  <a:pt x="1" y="0"/>
                </a:moveTo>
                <a:lnTo>
                  <a:pt x="0" y="229881"/>
                </a:lnTo>
              </a:path>
            </a:pathLst>
          </a:custGeom>
          <a:ln w="7853">
            <a:solidFill>
              <a:srgbClr val="0079CD"/>
            </a:solidFill>
          </a:ln>
        </p:spPr>
        <p:txBody>
          <a:bodyPr wrap="square" lIns="0" tIns="0" rIns="0" bIns="0" rtlCol="0"/>
          <a:lstStyle/>
          <a:p>
            <a:endParaRPr sz="1024"/>
          </a:p>
        </p:txBody>
      </p:sp>
      <p:sp>
        <p:nvSpPr>
          <p:cNvPr id="34" name="object 34"/>
          <p:cNvSpPr/>
          <p:nvPr/>
        </p:nvSpPr>
        <p:spPr>
          <a:xfrm>
            <a:off x="9618593" y="1514208"/>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35" name="object 35"/>
          <p:cNvSpPr/>
          <p:nvPr/>
        </p:nvSpPr>
        <p:spPr>
          <a:xfrm>
            <a:off x="9634671" y="1866112"/>
            <a:ext cx="0" cy="117946"/>
          </a:xfrm>
          <a:custGeom>
            <a:avLst/>
            <a:gdLst/>
            <a:ahLst/>
            <a:cxnLst/>
            <a:rect l="l" t="t" r="r" b="b"/>
            <a:pathLst>
              <a:path h="230505">
                <a:moveTo>
                  <a:pt x="1" y="0"/>
                </a:moveTo>
                <a:lnTo>
                  <a:pt x="0" y="229881"/>
                </a:lnTo>
              </a:path>
            </a:pathLst>
          </a:custGeom>
          <a:ln w="7853">
            <a:solidFill>
              <a:srgbClr val="0079CD"/>
            </a:solidFill>
          </a:ln>
        </p:spPr>
        <p:txBody>
          <a:bodyPr wrap="square" lIns="0" tIns="0" rIns="0" bIns="0" rtlCol="0"/>
          <a:lstStyle/>
          <a:p>
            <a:endParaRPr sz="1024"/>
          </a:p>
        </p:txBody>
      </p:sp>
      <p:sp>
        <p:nvSpPr>
          <p:cNvPr id="36" name="object 36"/>
          <p:cNvSpPr/>
          <p:nvPr/>
        </p:nvSpPr>
        <p:spPr>
          <a:xfrm>
            <a:off x="9618593" y="1962307"/>
            <a:ext cx="32168" cy="32168"/>
          </a:xfrm>
          <a:custGeom>
            <a:avLst/>
            <a:gdLst/>
            <a:ahLst/>
            <a:cxnLst/>
            <a:rect l="l" t="t" r="r" b="b"/>
            <a:pathLst>
              <a:path w="62865" h="62864">
                <a:moveTo>
                  <a:pt x="62825" y="0"/>
                </a:moveTo>
                <a:lnTo>
                  <a:pt x="0" y="0"/>
                </a:lnTo>
                <a:lnTo>
                  <a:pt x="31412" y="62825"/>
                </a:lnTo>
                <a:lnTo>
                  <a:pt x="62825" y="0"/>
                </a:lnTo>
                <a:close/>
              </a:path>
            </a:pathLst>
          </a:custGeom>
          <a:solidFill>
            <a:srgbClr val="0079CD"/>
          </a:solidFill>
        </p:spPr>
        <p:txBody>
          <a:bodyPr wrap="square" lIns="0" tIns="0" rIns="0" bIns="0" rtlCol="0"/>
          <a:lstStyle/>
          <a:p>
            <a:endParaRPr sz="1024"/>
          </a:p>
        </p:txBody>
      </p:sp>
      <p:sp>
        <p:nvSpPr>
          <p:cNvPr id="37" name="object 37"/>
          <p:cNvSpPr txBox="1"/>
          <p:nvPr/>
        </p:nvSpPr>
        <p:spPr>
          <a:xfrm>
            <a:off x="9674846" y="1888643"/>
            <a:ext cx="283731" cy="97556"/>
          </a:xfrm>
          <a:prstGeom prst="rect">
            <a:avLst/>
          </a:prstGeom>
        </p:spPr>
        <p:txBody>
          <a:bodyPr vert="horz" wrap="square" lIns="0" tIns="6824" rIns="0" bIns="0" rtlCol="0">
            <a:spAutoFit/>
          </a:bodyPr>
          <a:lstStyle/>
          <a:p>
            <a:pPr marL="6499">
              <a:spcBef>
                <a:spcPts val="53"/>
              </a:spcBef>
            </a:pPr>
            <a:r>
              <a:rPr lang="en-US" altLang="zh-CN" sz="589" dirty="0" err="1">
                <a:solidFill>
                  <a:srgbClr val="53585F"/>
                </a:solidFill>
                <a:latin typeface="Microsoft YaHei"/>
                <a:cs typeface="Microsoft YaHei"/>
              </a:rPr>
              <a:t>gRpc</a:t>
            </a:r>
            <a:endParaRPr sz="589" dirty="0">
              <a:latin typeface="Microsoft YaHei"/>
              <a:cs typeface="Microsoft YaHei"/>
            </a:endParaRPr>
          </a:p>
        </p:txBody>
      </p:sp>
      <p:sp>
        <p:nvSpPr>
          <p:cNvPr id="38" name="object 38"/>
          <p:cNvSpPr/>
          <p:nvPr/>
        </p:nvSpPr>
        <p:spPr>
          <a:xfrm>
            <a:off x="6850093" y="2826352"/>
            <a:ext cx="1191161" cy="292104"/>
          </a:xfrm>
          <a:custGeom>
            <a:avLst/>
            <a:gdLst/>
            <a:ahLst/>
            <a:cxnLst/>
            <a:rect l="l" t="t" r="r" b="b"/>
            <a:pathLst>
              <a:path w="2327909" h="570864">
                <a:moveTo>
                  <a:pt x="0" y="570502"/>
                </a:moveTo>
                <a:lnTo>
                  <a:pt x="2327807" y="570502"/>
                </a:lnTo>
                <a:lnTo>
                  <a:pt x="2327807" y="0"/>
                </a:lnTo>
                <a:lnTo>
                  <a:pt x="0" y="0"/>
                </a:lnTo>
                <a:lnTo>
                  <a:pt x="0" y="570502"/>
                </a:lnTo>
                <a:close/>
              </a:path>
            </a:pathLst>
          </a:custGeom>
          <a:solidFill>
            <a:srgbClr val="7B8289"/>
          </a:solidFill>
        </p:spPr>
        <p:txBody>
          <a:bodyPr wrap="square" lIns="0" tIns="0" rIns="0" bIns="0" rtlCol="0"/>
          <a:lstStyle/>
          <a:p>
            <a:endParaRPr sz="1024"/>
          </a:p>
        </p:txBody>
      </p:sp>
      <p:sp>
        <p:nvSpPr>
          <p:cNvPr id="39" name="object 39"/>
          <p:cNvSpPr txBox="1"/>
          <p:nvPr/>
        </p:nvSpPr>
        <p:spPr>
          <a:xfrm>
            <a:off x="6850093" y="2888659"/>
            <a:ext cx="1191161" cy="161771"/>
          </a:xfrm>
          <a:prstGeom prst="rect">
            <a:avLst/>
          </a:prstGeom>
        </p:spPr>
        <p:txBody>
          <a:bodyPr vert="horz" wrap="square" lIns="0" tIns="8123" rIns="0" bIns="0" rtlCol="0">
            <a:spAutoFit/>
          </a:bodyPr>
          <a:lstStyle/>
          <a:p>
            <a:pPr marL="339568">
              <a:spcBef>
                <a:spcPts val="64"/>
              </a:spcBef>
            </a:pPr>
            <a:r>
              <a:rPr sz="998" spc="12" dirty="0">
                <a:solidFill>
                  <a:srgbClr val="FFFFFF"/>
                </a:solidFill>
                <a:latin typeface="PMingLiU"/>
                <a:cs typeface="PMingLiU"/>
              </a:rPr>
              <a:t>基础设施</a:t>
            </a:r>
            <a:endParaRPr sz="998">
              <a:latin typeface="PMingLiU"/>
              <a:cs typeface="PMingLiU"/>
            </a:endParaRPr>
          </a:p>
        </p:txBody>
      </p:sp>
      <p:sp>
        <p:nvSpPr>
          <p:cNvPr id="40" name="object 40"/>
          <p:cNvSpPr txBox="1"/>
          <p:nvPr/>
        </p:nvSpPr>
        <p:spPr>
          <a:xfrm>
            <a:off x="8630334" y="2821868"/>
            <a:ext cx="1191161" cy="224780"/>
          </a:xfrm>
          <a:prstGeom prst="rect">
            <a:avLst/>
          </a:prstGeom>
          <a:solidFill>
            <a:srgbClr val="7B8289"/>
          </a:solidFill>
        </p:spPr>
        <p:txBody>
          <a:bodyPr vert="horz" wrap="square" lIns="0" tIns="70508" rIns="0" bIns="0" rtlCol="0">
            <a:spAutoFit/>
          </a:bodyPr>
          <a:lstStyle/>
          <a:p>
            <a:pPr marL="275228">
              <a:spcBef>
                <a:spcPts val="555"/>
              </a:spcBef>
            </a:pPr>
            <a:r>
              <a:rPr sz="998" spc="-156" dirty="0">
                <a:solidFill>
                  <a:srgbClr val="FFFFFF"/>
                </a:solidFill>
                <a:latin typeface="PMingLiU"/>
                <a:cs typeface="PMingLiU"/>
              </a:rPr>
              <a:t>第三⽅方服务</a:t>
            </a:r>
            <a:endParaRPr sz="998">
              <a:latin typeface="PMingLiU"/>
              <a:cs typeface="PMingLiU"/>
            </a:endParaRPr>
          </a:p>
        </p:txBody>
      </p:sp>
      <p:sp>
        <p:nvSpPr>
          <p:cNvPr id="41" name="object 41"/>
          <p:cNvSpPr/>
          <p:nvPr/>
        </p:nvSpPr>
        <p:spPr>
          <a:xfrm>
            <a:off x="7753506" y="2599497"/>
            <a:ext cx="432794" cy="217697"/>
          </a:xfrm>
          <a:custGeom>
            <a:avLst/>
            <a:gdLst/>
            <a:ahLst/>
            <a:cxnLst/>
            <a:rect l="l" t="t" r="r" b="b"/>
            <a:pathLst>
              <a:path w="845819" h="425450">
                <a:moveTo>
                  <a:pt x="845523" y="0"/>
                </a:moveTo>
                <a:lnTo>
                  <a:pt x="0" y="425173"/>
                </a:lnTo>
              </a:path>
            </a:pathLst>
          </a:custGeom>
          <a:ln w="7853">
            <a:solidFill>
              <a:srgbClr val="0079CD"/>
            </a:solidFill>
          </a:ln>
        </p:spPr>
        <p:txBody>
          <a:bodyPr wrap="square" lIns="0" tIns="0" rIns="0" bIns="0" rtlCol="0"/>
          <a:lstStyle/>
          <a:p>
            <a:endParaRPr sz="1024"/>
          </a:p>
        </p:txBody>
      </p:sp>
      <p:sp>
        <p:nvSpPr>
          <p:cNvPr id="42" name="object 42"/>
          <p:cNvSpPr/>
          <p:nvPr/>
        </p:nvSpPr>
        <p:spPr>
          <a:xfrm>
            <a:off x="7743932" y="2793066"/>
            <a:ext cx="36067" cy="28918"/>
          </a:xfrm>
          <a:custGeom>
            <a:avLst/>
            <a:gdLst/>
            <a:ahLst/>
            <a:cxnLst/>
            <a:rect l="l" t="t" r="r" b="b"/>
            <a:pathLst>
              <a:path w="70484" h="56514">
                <a:moveTo>
                  <a:pt x="42019" y="0"/>
                </a:moveTo>
                <a:lnTo>
                  <a:pt x="0" y="56288"/>
                </a:lnTo>
                <a:lnTo>
                  <a:pt x="70238" y="56128"/>
                </a:lnTo>
                <a:lnTo>
                  <a:pt x="42019" y="0"/>
                </a:lnTo>
                <a:close/>
              </a:path>
            </a:pathLst>
          </a:custGeom>
          <a:solidFill>
            <a:srgbClr val="0079CD"/>
          </a:solidFill>
        </p:spPr>
        <p:txBody>
          <a:bodyPr wrap="square" lIns="0" tIns="0" rIns="0" bIns="0" rtlCol="0"/>
          <a:lstStyle/>
          <a:p>
            <a:endParaRPr sz="1024"/>
          </a:p>
        </p:txBody>
      </p:sp>
      <p:sp>
        <p:nvSpPr>
          <p:cNvPr id="43" name="object 43"/>
          <p:cNvSpPr/>
          <p:nvPr/>
        </p:nvSpPr>
        <p:spPr>
          <a:xfrm>
            <a:off x="8340220" y="2595595"/>
            <a:ext cx="446767" cy="221921"/>
          </a:xfrm>
          <a:custGeom>
            <a:avLst/>
            <a:gdLst/>
            <a:ahLst/>
            <a:cxnLst/>
            <a:rect l="l" t="t" r="r" b="b"/>
            <a:pathLst>
              <a:path w="873125" h="433704">
                <a:moveTo>
                  <a:pt x="0" y="0"/>
                </a:moveTo>
                <a:lnTo>
                  <a:pt x="872575" y="433084"/>
                </a:lnTo>
              </a:path>
            </a:pathLst>
          </a:custGeom>
          <a:ln w="7853">
            <a:solidFill>
              <a:srgbClr val="0079CD"/>
            </a:solidFill>
          </a:ln>
        </p:spPr>
        <p:txBody>
          <a:bodyPr wrap="square" lIns="0" tIns="0" rIns="0" bIns="0" rtlCol="0"/>
          <a:lstStyle/>
          <a:p>
            <a:endParaRPr sz="1024"/>
          </a:p>
        </p:txBody>
      </p:sp>
      <p:sp>
        <p:nvSpPr>
          <p:cNvPr id="44" name="object 44"/>
          <p:cNvSpPr/>
          <p:nvPr/>
        </p:nvSpPr>
        <p:spPr>
          <a:xfrm>
            <a:off x="8760362" y="2793273"/>
            <a:ext cx="36067" cy="28918"/>
          </a:xfrm>
          <a:custGeom>
            <a:avLst/>
            <a:gdLst/>
            <a:ahLst/>
            <a:cxnLst/>
            <a:rect l="l" t="t" r="r" b="b"/>
            <a:pathLst>
              <a:path w="70484" h="56514">
                <a:moveTo>
                  <a:pt x="27925" y="0"/>
                </a:moveTo>
                <a:lnTo>
                  <a:pt x="0" y="56274"/>
                </a:lnTo>
                <a:lnTo>
                  <a:pt x="70238" y="56067"/>
                </a:lnTo>
                <a:lnTo>
                  <a:pt x="27925" y="0"/>
                </a:lnTo>
                <a:close/>
              </a:path>
            </a:pathLst>
          </a:custGeom>
          <a:solidFill>
            <a:srgbClr val="0079CD"/>
          </a:solidFill>
        </p:spPr>
        <p:txBody>
          <a:bodyPr wrap="square" lIns="0" tIns="0" rIns="0" bIns="0" rtlCol="0"/>
          <a:lstStyle/>
          <a:p>
            <a:endParaRPr sz="1024"/>
          </a:p>
        </p:txBody>
      </p:sp>
      <p:sp>
        <p:nvSpPr>
          <p:cNvPr id="45" name="object 45"/>
          <p:cNvSpPr/>
          <p:nvPr/>
        </p:nvSpPr>
        <p:spPr>
          <a:xfrm>
            <a:off x="6565920" y="1127911"/>
            <a:ext cx="205025" cy="724249"/>
          </a:xfrm>
          <a:custGeom>
            <a:avLst/>
            <a:gdLst/>
            <a:ahLst/>
            <a:cxnLst/>
            <a:rect l="l" t="t" r="r" b="b"/>
            <a:pathLst>
              <a:path w="400684" h="1415414">
                <a:moveTo>
                  <a:pt x="400599" y="1414795"/>
                </a:moveTo>
                <a:lnTo>
                  <a:pt x="322633" y="1412172"/>
                </a:lnTo>
                <a:lnTo>
                  <a:pt x="258965" y="1405018"/>
                </a:lnTo>
                <a:lnTo>
                  <a:pt x="216039" y="1394407"/>
                </a:lnTo>
                <a:lnTo>
                  <a:pt x="200299" y="1381413"/>
                </a:lnTo>
                <a:lnTo>
                  <a:pt x="200299" y="740780"/>
                </a:lnTo>
                <a:lnTo>
                  <a:pt x="184558" y="727786"/>
                </a:lnTo>
                <a:lnTo>
                  <a:pt x="141633" y="717175"/>
                </a:lnTo>
                <a:lnTo>
                  <a:pt x="77965" y="710021"/>
                </a:lnTo>
                <a:lnTo>
                  <a:pt x="0" y="707398"/>
                </a:lnTo>
                <a:lnTo>
                  <a:pt x="77965" y="704774"/>
                </a:lnTo>
                <a:lnTo>
                  <a:pt x="141633" y="697620"/>
                </a:lnTo>
                <a:lnTo>
                  <a:pt x="184558" y="687009"/>
                </a:lnTo>
                <a:lnTo>
                  <a:pt x="200299" y="674015"/>
                </a:lnTo>
                <a:lnTo>
                  <a:pt x="200299" y="33382"/>
                </a:lnTo>
                <a:lnTo>
                  <a:pt x="216039" y="20388"/>
                </a:lnTo>
                <a:lnTo>
                  <a:pt x="258965" y="9777"/>
                </a:lnTo>
                <a:lnTo>
                  <a:pt x="322633" y="2623"/>
                </a:lnTo>
                <a:lnTo>
                  <a:pt x="400599" y="0"/>
                </a:lnTo>
              </a:path>
            </a:pathLst>
          </a:custGeom>
          <a:ln w="7853">
            <a:solidFill>
              <a:srgbClr val="0079CD"/>
            </a:solidFill>
          </a:ln>
        </p:spPr>
        <p:txBody>
          <a:bodyPr wrap="square" lIns="0" tIns="0" rIns="0" bIns="0" rtlCol="0"/>
          <a:lstStyle/>
          <a:p>
            <a:endParaRPr sz="1024"/>
          </a:p>
        </p:txBody>
      </p:sp>
      <p:sp>
        <p:nvSpPr>
          <p:cNvPr id="46" name="object 46"/>
          <p:cNvSpPr txBox="1"/>
          <p:nvPr/>
        </p:nvSpPr>
        <p:spPr>
          <a:xfrm>
            <a:off x="6005609" y="1439308"/>
            <a:ext cx="487707" cy="161771"/>
          </a:xfrm>
          <a:prstGeom prst="rect">
            <a:avLst/>
          </a:prstGeom>
        </p:spPr>
        <p:txBody>
          <a:bodyPr vert="horz" wrap="square" lIns="0" tIns="8123" rIns="0" bIns="0" rtlCol="0">
            <a:spAutoFit/>
          </a:bodyPr>
          <a:lstStyle/>
          <a:p>
            <a:pPr marL="6499">
              <a:spcBef>
                <a:spcPts val="64"/>
              </a:spcBef>
            </a:pPr>
            <a:r>
              <a:rPr sz="998" spc="5" dirty="0">
                <a:solidFill>
                  <a:srgbClr val="53585F"/>
                </a:solidFill>
                <a:latin typeface="Microsoft YaHei"/>
                <a:cs typeface="Microsoft YaHei"/>
              </a:rPr>
              <a:t>BF</a:t>
            </a:r>
            <a:r>
              <a:rPr sz="998" spc="8" dirty="0">
                <a:solidFill>
                  <a:srgbClr val="53585F"/>
                </a:solidFill>
                <a:latin typeface="Microsoft YaHei"/>
                <a:cs typeface="Microsoft YaHei"/>
              </a:rPr>
              <a:t>F</a:t>
            </a:r>
            <a:r>
              <a:rPr sz="998" spc="12" dirty="0">
                <a:solidFill>
                  <a:srgbClr val="666B72"/>
                </a:solidFill>
                <a:latin typeface="Microsoft YaHei"/>
                <a:cs typeface="Microsoft YaHei"/>
              </a:rPr>
              <a:t>模式</a:t>
            </a:r>
            <a:endParaRPr sz="998">
              <a:latin typeface="Microsoft YaHei"/>
              <a:cs typeface="Microsoft YaHei"/>
            </a:endParaRPr>
          </a:p>
        </p:txBody>
      </p:sp>
      <p:sp>
        <p:nvSpPr>
          <p:cNvPr id="47" name="object 47"/>
          <p:cNvSpPr/>
          <p:nvPr/>
        </p:nvSpPr>
        <p:spPr>
          <a:xfrm>
            <a:off x="6544966" y="2034039"/>
            <a:ext cx="398246" cy="2339381"/>
          </a:xfrm>
          <a:prstGeom prst="rect">
            <a:avLst/>
          </a:prstGeom>
          <a:blipFill>
            <a:blip r:embed="rId5" cstate="print"/>
            <a:stretch>
              <a:fillRect/>
            </a:stretch>
          </a:blipFill>
        </p:spPr>
        <p:txBody>
          <a:bodyPr wrap="square" lIns="0" tIns="0" rIns="0" bIns="0" rtlCol="0"/>
          <a:lstStyle/>
          <a:p>
            <a:endParaRPr sz="1024"/>
          </a:p>
        </p:txBody>
      </p:sp>
      <p:sp>
        <p:nvSpPr>
          <p:cNvPr id="48" name="object 48"/>
          <p:cNvSpPr txBox="1"/>
          <p:nvPr/>
        </p:nvSpPr>
        <p:spPr>
          <a:xfrm>
            <a:off x="5845474" y="2256872"/>
            <a:ext cx="656015" cy="161771"/>
          </a:xfrm>
          <a:prstGeom prst="rect">
            <a:avLst/>
          </a:prstGeom>
        </p:spPr>
        <p:txBody>
          <a:bodyPr vert="horz" wrap="square" lIns="0" tIns="8123" rIns="0" bIns="0" rtlCol="0">
            <a:spAutoFit/>
          </a:bodyPr>
          <a:lstStyle/>
          <a:p>
            <a:pPr marL="6499">
              <a:spcBef>
                <a:spcPts val="64"/>
              </a:spcBef>
            </a:pPr>
            <a:r>
              <a:rPr sz="998" spc="12" dirty="0">
                <a:solidFill>
                  <a:srgbClr val="53585F"/>
                </a:solidFill>
                <a:latin typeface="Microsoft YaHei"/>
                <a:cs typeface="Microsoft YaHei"/>
              </a:rPr>
              <a:t>微服务模式</a:t>
            </a:r>
            <a:endParaRPr sz="998">
              <a:latin typeface="Microsoft YaHei"/>
              <a:cs typeface="Microsoft YaHei"/>
            </a:endParaRPr>
          </a:p>
        </p:txBody>
      </p:sp>
      <p:sp>
        <p:nvSpPr>
          <p:cNvPr id="49" name="object 49"/>
          <p:cNvSpPr/>
          <p:nvPr/>
        </p:nvSpPr>
        <p:spPr>
          <a:xfrm>
            <a:off x="7583981" y="2293749"/>
            <a:ext cx="339217" cy="0"/>
          </a:xfrm>
          <a:custGeom>
            <a:avLst/>
            <a:gdLst/>
            <a:ahLst/>
            <a:cxnLst/>
            <a:rect l="l" t="t" r="r" b="b"/>
            <a:pathLst>
              <a:path w="662940">
                <a:moveTo>
                  <a:pt x="0" y="0"/>
                </a:moveTo>
                <a:lnTo>
                  <a:pt x="662937" y="0"/>
                </a:lnTo>
              </a:path>
            </a:pathLst>
          </a:custGeom>
          <a:ln w="7853">
            <a:solidFill>
              <a:srgbClr val="0079CD"/>
            </a:solidFill>
          </a:ln>
        </p:spPr>
        <p:txBody>
          <a:bodyPr wrap="square" lIns="0" tIns="0" rIns="0" bIns="0" rtlCol="0"/>
          <a:lstStyle/>
          <a:p>
            <a:endParaRPr sz="1024"/>
          </a:p>
        </p:txBody>
      </p:sp>
      <p:sp>
        <p:nvSpPr>
          <p:cNvPr id="50" name="object 50"/>
          <p:cNvSpPr/>
          <p:nvPr/>
        </p:nvSpPr>
        <p:spPr>
          <a:xfrm>
            <a:off x="7901768" y="2277675"/>
            <a:ext cx="32168" cy="32168"/>
          </a:xfrm>
          <a:custGeom>
            <a:avLst/>
            <a:gdLst/>
            <a:ahLst/>
            <a:cxnLst/>
            <a:rect l="l" t="t" r="r" b="b"/>
            <a:pathLst>
              <a:path w="62865" h="62864">
                <a:moveTo>
                  <a:pt x="0" y="0"/>
                </a:moveTo>
                <a:lnTo>
                  <a:pt x="0" y="62825"/>
                </a:lnTo>
                <a:lnTo>
                  <a:pt x="62825" y="31412"/>
                </a:lnTo>
                <a:lnTo>
                  <a:pt x="0" y="0"/>
                </a:lnTo>
                <a:close/>
              </a:path>
            </a:pathLst>
          </a:custGeom>
          <a:solidFill>
            <a:srgbClr val="0079CD"/>
          </a:solidFill>
        </p:spPr>
        <p:txBody>
          <a:bodyPr wrap="square" lIns="0" tIns="0" rIns="0" bIns="0" rtlCol="0"/>
          <a:lstStyle/>
          <a:p>
            <a:endParaRPr sz="1024"/>
          </a:p>
        </p:txBody>
      </p:sp>
      <p:sp>
        <p:nvSpPr>
          <p:cNvPr id="51" name="object 51"/>
          <p:cNvSpPr/>
          <p:nvPr/>
        </p:nvSpPr>
        <p:spPr>
          <a:xfrm>
            <a:off x="8674413" y="2345154"/>
            <a:ext cx="304776" cy="0"/>
          </a:xfrm>
          <a:custGeom>
            <a:avLst/>
            <a:gdLst/>
            <a:ahLst/>
            <a:cxnLst/>
            <a:rect l="l" t="t" r="r" b="b"/>
            <a:pathLst>
              <a:path w="595630">
                <a:moveTo>
                  <a:pt x="0" y="0"/>
                </a:moveTo>
                <a:lnTo>
                  <a:pt x="595531" y="0"/>
                </a:lnTo>
              </a:path>
            </a:pathLst>
          </a:custGeom>
          <a:ln w="7853">
            <a:solidFill>
              <a:srgbClr val="0079CD"/>
            </a:solidFill>
          </a:ln>
        </p:spPr>
        <p:txBody>
          <a:bodyPr wrap="square" lIns="0" tIns="0" rIns="0" bIns="0" rtlCol="0"/>
          <a:lstStyle/>
          <a:p>
            <a:endParaRPr sz="1024"/>
          </a:p>
        </p:txBody>
      </p:sp>
      <p:sp>
        <p:nvSpPr>
          <p:cNvPr id="52" name="object 52"/>
          <p:cNvSpPr/>
          <p:nvPr/>
        </p:nvSpPr>
        <p:spPr>
          <a:xfrm>
            <a:off x="8957707" y="2329080"/>
            <a:ext cx="32168" cy="32168"/>
          </a:xfrm>
          <a:custGeom>
            <a:avLst/>
            <a:gdLst/>
            <a:ahLst/>
            <a:cxnLst/>
            <a:rect l="l" t="t" r="r" b="b"/>
            <a:pathLst>
              <a:path w="62865" h="62864">
                <a:moveTo>
                  <a:pt x="0" y="0"/>
                </a:moveTo>
                <a:lnTo>
                  <a:pt x="0" y="62825"/>
                </a:lnTo>
                <a:lnTo>
                  <a:pt x="62825" y="31412"/>
                </a:lnTo>
                <a:lnTo>
                  <a:pt x="0" y="0"/>
                </a:lnTo>
                <a:close/>
              </a:path>
            </a:pathLst>
          </a:custGeom>
          <a:solidFill>
            <a:srgbClr val="0079CD"/>
          </a:solidFill>
        </p:spPr>
        <p:txBody>
          <a:bodyPr wrap="square" lIns="0" tIns="0" rIns="0" bIns="0" rtlCol="0"/>
          <a:lstStyle/>
          <a:p>
            <a:endParaRPr sz="1024"/>
          </a:p>
        </p:txBody>
      </p:sp>
      <p:sp>
        <p:nvSpPr>
          <p:cNvPr id="53" name="object 53"/>
          <p:cNvSpPr/>
          <p:nvPr/>
        </p:nvSpPr>
        <p:spPr>
          <a:xfrm>
            <a:off x="7589210" y="2383583"/>
            <a:ext cx="345066" cy="7798"/>
          </a:xfrm>
          <a:custGeom>
            <a:avLst/>
            <a:gdLst/>
            <a:ahLst/>
            <a:cxnLst/>
            <a:rect l="l" t="t" r="r" b="b"/>
            <a:pathLst>
              <a:path w="674369" h="15239">
                <a:moveTo>
                  <a:pt x="673967" y="15177"/>
                </a:moveTo>
                <a:lnTo>
                  <a:pt x="0" y="0"/>
                </a:lnTo>
              </a:path>
            </a:pathLst>
          </a:custGeom>
          <a:ln w="7853">
            <a:solidFill>
              <a:srgbClr val="0079CD"/>
            </a:solidFill>
          </a:ln>
        </p:spPr>
        <p:txBody>
          <a:bodyPr wrap="square" lIns="0" tIns="0" rIns="0" bIns="0" rtlCol="0"/>
          <a:lstStyle/>
          <a:p>
            <a:endParaRPr sz="1024"/>
          </a:p>
        </p:txBody>
      </p:sp>
      <p:sp>
        <p:nvSpPr>
          <p:cNvPr id="54" name="object 54"/>
          <p:cNvSpPr/>
          <p:nvPr/>
        </p:nvSpPr>
        <p:spPr>
          <a:xfrm>
            <a:off x="7578494" y="2367996"/>
            <a:ext cx="32817" cy="32168"/>
          </a:xfrm>
          <a:custGeom>
            <a:avLst/>
            <a:gdLst/>
            <a:ahLst/>
            <a:cxnLst/>
            <a:rect l="l" t="t" r="r" b="b"/>
            <a:pathLst>
              <a:path w="64134" h="62864">
                <a:moveTo>
                  <a:pt x="63516" y="0"/>
                </a:moveTo>
                <a:lnTo>
                  <a:pt x="0" y="29989"/>
                </a:lnTo>
                <a:lnTo>
                  <a:pt x="62102" y="62809"/>
                </a:lnTo>
                <a:lnTo>
                  <a:pt x="63516" y="0"/>
                </a:lnTo>
                <a:close/>
              </a:path>
            </a:pathLst>
          </a:custGeom>
          <a:solidFill>
            <a:srgbClr val="0079CD"/>
          </a:solidFill>
        </p:spPr>
        <p:txBody>
          <a:bodyPr wrap="square" lIns="0" tIns="0" rIns="0" bIns="0" rtlCol="0"/>
          <a:lstStyle/>
          <a:p>
            <a:endParaRPr sz="1024"/>
          </a:p>
        </p:txBody>
      </p:sp>
      <p:sp>
        <p:nvSpPr>
          <p:cNvPr id="55" name="object 55"/>
          <p:cNvSpPr txBox="1"/>
          <p:nvPr/>
        </p:nvSpPr>
        <p:spPr>
          <a:xfrm>
            <a:off x="7704661" y="2191950"/>
            <a:ext cx="227022" cy="97556"/>
          </a:xfrm>
          <a:prstGeom prst="rect">
            <a:avLst/>
          </a:prstGeom>
        </p:spPr>
        <p:txBody>
          <a:bodyPr vert="horz" wrap="square" lIns="0" tIns="6824" rIns="0" bIns="0" rtlCol="0">
            <a:spAutoFit/>
          </a:bodyPr>
          <a:lstStyle/>
          <a:p>
            <a:pPr marL="6499">
              <a:spcBef>
                <a:spcPts val="53"/>
              </a:spcBef>
            </a:pPr>
            <a:r>
              <a:rPr lang="en-US" altLang="zh-CN" sz="589" dirty="0" err="1">
                <a:solidFill>
                  <a:srgbClr val="53585F"/>
                </a:solidFill>
                <a:latin typeface="Microsoft YaHei"/>
                <a:cs typeface="Microsoft YaHei"/>
              </a:rPr>
              <a:t>gRpc</a:t>
            </a:r>
            <a:endParaRPr sz="589" dirty="0">
              <a:latin typeface="Microsoft YaHei"/>
              <a:cs typeface="Microsoft YaHei"/>
            </a:endParaRPr>
          </a:p>
        </p:txBody>
      </p:sp>
      <p:sp>
        <p:nvSpPr>
          <p:cNvPr id="56" name="object 56"/>
          <p:cNvSpPr txBox="1"/>
          <p:nvPr/>
        </p:nvSpPr>
        <p:spPr>
          <a:xfrm>
            <a:off x="8740084" y="2236528"/>
            <a:ext cx="328756" cy="97556"/>
          </a:xfrm>
          <a:prstGeom prst="rect">
            <a:avLst/>
          </a:prstGeom>
        </p:spPr>
        <p:txBody>
          <a:bodyPr vert="horz" wrap="square" lIns="0" tIns="6824" rIns="0" bIns="0" rtlCol="0">
            <a:spAutoFit/>
          </a:bodyPr>
          <a:lstStyle/>
          <a:p>
            <a:pPr marL="6499">
              <a:spcBef>
                <a:spcPts val="53"/>
              </a:spcBef>
            </a:pPr>
            <a:r>
              <a:rPr lang="en-US" altLang="zh-CN" sz="589" dirty="0" err="1">
                <a:solidFill>
                  <a:srgbClr val="53585F"/>
                </a:solidFill>
                <a:latin typeface="Microsoft YaHei"/>
                <a:cs typeface="Microsoft YaHei"/>
              </a:rPr>
              <a:t>gRpc</a:t>
            </a:r>
            <a:endParaRPr sz="589" dirty="0">
              <a:latin typeface="Microsoft YaHei"/>
              <a:cs typeface="Microsoft YaHei"/>
            </a:endParaRPr>
          </a:p>
        </p:txBody>
      </p:sp>
      <p:sp>
        <p:nvSpPr>
          <p:cNvPr id="57" name="object 57"/>
          <p:cNvSpPr txBox="1"/>
          <p:nvPr/>
        </p:nvSpPr>
        <p:spPr>
          <a:xfrm>
            <a:off x="7690949" y="2421247"/>
            <a:ext cx="147514" cy="97556"/>
          </a:xfrm>
          <a:prstGeom prst="rect">
            <a:avLst/>
          </a:prstGeom>
        </p:spPr>
        <p:txBody>
          <a:bodyPr vert="horz" wrap="square" lIns="0" tIns="6824" rIns="0" bIns="0" rtlCol="0">
            <a:spAutoFit/>
          </a:bodyPr>
          <a:lstStyle/>
          <a:p>
            <a:pPr marL="6499">
              <a:spcBef>
                <a:spcPts val="53"/>
              </a:spcBef>
            </a:pPr>
            <a:r>
              <a:rPr sz="589" dirty="0">
                <a:solidFill>
                  <a:srgbClr val="53585F"/>
                </a:solidFill>
                <a:latin typeface="Microsoft YaHei"/>
                <a:cs typeface="Microsoft YaHei"/>
              </a:rPr>
              <a:t>MQ</a:t>
            </a:r>
            <a:endParaRPr sz="589">
              <a:latin typeface="Microsoft YaHei"/>
              <a:cs typeface="Microsoft YaHei"/>
            </a:endParaRPr>
          </a:p>
        </p:txBody>
      </p:sp>
      <p:sp>
        <p:nvSpPr>
          <p:cNvPr id="58" name="object 58"/>
          <p:cNvSpPr/>
          <p:nvPr/>
        </p:nvSpPr>
        <p:spPr>
          <a:xfrm>
            <a:off x="6899782" y="4539824"/>
            <a:ext cx="2194517" cy="120546"/>
          </a:xfrm>
          <a:custGeom>
            <a:avLst/>
            <a:gdLst/>
            <a:ahLst/>
            <a:cxnLst/>
            <a:rect l="l" t="t" r="r" b="b"/>
            <a:pathLst>
              <a:path w="4288790" h="235584">
                <a:moveTo>
                  <a:pt x="0" y="235391"/>
                </a:moveTo>
                <a:lnTo>
                  <a:pt x="403129" y="232773"/>
                </a:lnTo>
                <a:lnTo>
                  <a:pt x="600112" y="229501"/>
                </a:lnTo>
                <a:lnTo>
                  <a:pt x="793169" y="225574"/>
                </a:lnTo>
                <a:lnTo>
                  <a:pt x="979682" y="219684"/>
                </a:lnTo>
                <a:lnTo>
                  <a:pt x="1157687" y="213794"/>
                </a:lnTo>
                <a:lnTo>
                  <a:pt x="1326530" y="206596"/>
                </a:lnTo>
                <a:lnTo>
                  <a:pt x="1484902" y="198742"/>
                </a:lnTo>
                <a:lnTo>
                  <a:pt x="1630185" y="190235"/>
                </a:lnTo>
                <a:lnTo>
                  <a:pt x="1697592" y="185654"/>
                </a:lnTo>
                <a:lnTo>
                  <a:pt x="1761071" y="181073"/>
                </a:lnTo>
                <a:lnTo>
                  <a:pt x="1820624" y="175837"/>
                </a:lnTo>
                <a:lnTo>
                  <a:pt x="1876251" y="171256"/>
                </a:lnTo>
                <a:lnTo>
                  <a:pt x="1927297" y="166021"/>
                </a:lnTo>
                <a:lnTo>
                  <a:pt x="1973761" y="160785"/>
                </a:lnTo>
                <a:lnTo>
                  <a:pt x="2015645" y="155550"/>
                </a:lnTo>
                <a:lnTo>
                  <a:pt x="2084360" y="145079"/>
                </a:lnTo>
                <a:lnTo>
                  <a:pt x="2132134" y="133954"/>
                </a:lnTo>
                <a:lnTo>
                  <a:pt x="2159619" y="117593"/>
                </a:lnTo>
                <a:lnTo>
                  <a:pt x="2162892" y="112358"/>
                </a:lnTo>
                <a:lnTo>
                  <a:pt x="2208048" y="95342"/>
                </a:lnTo>
                <a:lnTo>
                  <a:pt x="2266291" y="84872"/>
                </a:lnTo>
                <a:lnTo>
                  <a:pt x="2345478" y="74401"/>
                </a:lnTo>
                <a:lnTo>
                  <a:pt x="2391942" y="69165"/>
                </a:lnTo>
                <a:lnTo>
                  <a:pt x="2442988" y="63930"/>
                </a:lnTo>
                <a:lnTo>
                  <a:pt x="2498615" y="59349"/>
                </a:lnTo>
                <a:lnTo>
                  <a:pt x="2558168" y="54113"/>
                </a:lnTo>
                <a:lnTo>
                  <a:pt x="2622301" y="49532"/>
                </a:lnTo>
                <a:lnTo>
                  <a:pt x="2689708" y="44951"/>
                </a:lnTo>
                <a:lnTo>
                  <a:pt x="2834991" y="36444"/>
                </a:lnTo>
                <a:lnTo>
                  <a:pt x="2992709" y="28591"/>
                </a:lnTo>
                <a:lnTo>
                  <a:pt x="3161552" y="21392"/>
                </a:lnTo>
                <a:lnTo>
                  <a:pt x="3340212" y="15502"/>
                </a:lnTo>
                <a:lnTo>
                  <a:pt x="3526724" y="9612"/>
                </a:lnTo>
                <a:lnTo>
                  <a:pt x="3719782" y="5685"/>
                </a:lnTo>
                <a:lnTo>
                  <a:pt x="3916765" y="2413"/>
                </a:lnTo>
                <a:lnTo>
                  <a:pt x="4288483" y="0"/>
                </a:lnTo>
              </a:path>
            </a:pathLst>
          </a:custGeom>
          <a:ln w="31412">
            <a:solidFill>
              <a:srgbClr val="C8B332"/>
            </a:solidFill>
          </a:ln>
        </p:spPr>
        <p:txBody>
          <a:bodyPr wrap="square" lIns="0" tIns="0" rIns="0" bIns="0" rtlCol="0"/>
          <a:lstStyle/>
          <a:p>
            <a:endParaRPr sz="1024"/>
          </a:p>
        </p:txBody>
      </p:sp>
      <p:sp>
        <p:nvSpPr>
          <p:cNvPr id="59" name="object 59"/>
          <p:cNvSpPr/>
          <p:nvPr/>
        </p:nvSpPr>
        <p:spPr>
          <a:xfrm>
            <a:off x="9061837" y="4515923"/>
            <a:ext cx="48413" cy="48413"/>
          </a:xfrm>
          <a:custGeom>
            <a:avLst/>
            <a:gdLst/>
            <a:ahLst/>
            <a:cxnLst/>
            <a:rect l="l" t="t" r="r" b="b"/>
            <a:pathLst>
              <a:path w="94615" h="94615">
                <a:moveTo>
                  <a:pt x="0" y="0"/>
                </a:moveTo>
                <a:lnTo>
                  <a:pt x="617" y="94235"/>
                </a:lnTo>
                <a:lnTo>
                  <a:pt x="94541" y="46506"/>
                </a:lnTo>
                <a:lnTo>
                  <a:pt x="0" y="0"/>
                </a:lnTo>
                <a:close/>
              </a:path>
            </a:pathLst>
          </a:custGeom>
          <a:solidFill>
            <a:srgbClr val="C8B332"/>
          </a:solidFill>
        </p:spPr>
        <p:txBody>
          <a:bodyPr wrap="square" lIns="0" tIns="0" rIns="0" bIns="0" rtlCol="0"/>
          <a:lstStyle/>
          <a:p>
            <a:endParaRPr sz="1024"/>
          </a:p>
        </p:txBody>
      </p:sp>
      <p:sp>
        <p:nvSpPr>
          <p:cNvPr id="60" name="object 60"/>
          <p:cNvSpPr/>
          <p:nvPr/>
        </p:nvSpPr>
        <p:spPr>
          <a:xfrm>
            <a:off x="6899782" y="4729508"/>
            <a:ext cx="2316687" cy="89029"/>
          </a:xfrm>
          <a:custGeom>
            <a:avLst/>
            <a:gdLst/>
            <a:ahLst/>
            <a:cxnLst/>
            <a:rect l="l" t="t" r="r" b="b"/>
            <a:pathLst>
              <a:path w="4527550" h="173990">
                <a:moveTo>
                  <a:pt x="0" y="0"/>
                </a:moveTo>
                <a:lnTo>
                  <a:pt x="425379" y="1963"/>
                </a:lnTo>
                <a:lnTo>
                  <a:pt x="633488" y="4581"/>
                </a:lnTo>
                <a:lnTo>
                  <a:pt x="837016" y="7198"/>
                </a:lnTo>
                <a:lnTo>
                  <a:pt x="1033345" y="11125"/>
                </a:lnTo>
                <a:lnTo>
                  <a:pt x="1221821" y="15706"/>
                </a:lnTo>
                <a:lnTo>
                  <a:pt x="1400480" y="20941"/>
                </a:lnTo>
                <a:lnTo>
                  <a:pt x="1566706" y="26831"/>
                </a:lnTo>
                <a:lnTo>
                  <a:pt x="1720497" y="33375"/>
                </a:lnTo>
                <a:lnTo>
                  <a:pt x="1791175" y="36648"/>
                </a:lnTo>
                <a:lnTo>
                  <a:pt x="1858582" y="39920"/>
                </a:lnTo>
                <a:lnTo>
                  <a:pt x="1921407" y="43846"/>
                </a:lnTo>
                <a:lnTo>
                  <a:pt x="1980306" y="47118"/>
                </a:lnTo>
                <a:lnTo>
                  <a:pt x="2033969" y="51045"/>
                </a:lnTo>
                <a:lnTo>
                  <a:pt x="2083706" y="54972"/>
                </a:lnTo>
                <a:lnTo>
                  <a:pt x="2127553" y="58898"/>
                </a:lnTo>
                <a:lnTo>
                  <a:pt x="2166818" y="62825"/>
                </a:lnTo>
                <a:lnTo>
                  <a:pt x="2228335" y="70678"/>
                </a:lnTo>
                <a:lnTo>
                  <a:pt x="2266291" y="78531"/>
                </a:lnTo>
                <a:lnTo>
                  <a:pt x="2282652" y="90965"/>
                </a:lnTo>
                <a:lnTo>
                  <a:pt x="2292469" y="94892"/>
                </a:lnTo>
                <a:lnTo>
                  <a:pt x="2330426" y="103399"/>
                </a:lnTo>
                <a:lnTo>
                  <a:pt x="2391942" y="111253"/>
                </a:lnTo>
                <a:lnTo>
                  <a:pt x="2431209" y="115179"/>
                </a:lnTo>
                <a:lnTo>
                  <a:pt x="2475055" y="119106"/>
                </a:lnTo>
                <a:lnTo>
                  <a:pt x="2524137" y="122378"/>
                </a:lnTo>
                <a:lnTo>
                  <a:pt x="2578455" y="126305"/>
                </a:lnTo>
                <a:lnTo>
                  <a:pt x="2636699" y="130231"/>
                </a:lnTo>
                <a:lnTo>
                  <a:pt x="2700179" y="133503"/>
                </a:lnTo>
                <a:lnTo>
                  <a:pt x="2766931" y="136775"/>
                </a:lnTo>
                <a:lnTo>
                  <a:pt x="2838264" y="140702"/>
                </a:lnTo>
                <a:lnTo>
                  <a:pt x="2991401" y="146592"/>
                </a:lnTo>
                <a:lnTo>
                  <a:pt x="3158280" y="152482"/>
                </a:lnTo>
                <a:lnTo>
                  <a:pt x="3336285" y="157717"/>
                </a:lnTo>
                <a:lnTo>
                  <a:pt x="3524761" y="162298"/>
                </a:lnTo>
                <a:lnTo>
                  <a:pt x="3721744" y="166879"/>
                </a:lnTo>
                <a:lnTo>
                  <a:pt x="3925273" y="169497"/>
                </a:lnTo>
                <a:lnTo>
                  <a:pt x="4133382" y="172115"/>
                </a:lnTo>
                <a:lnTo>
                  <a:pt x="4527348" y="173933"/>
                </a:lnTo>
              </a:path>
            </a:pathLst>
          </a:custGeom>
          <a:ln w="31412">
            <a:solidFill>
              <a:srgbClr val="C8B332"/>
            </a:solidFill>
          </a:ln>
        </p:spPr>
        <p:txBody>
          <a:bodyPr wrap="square" lIns="0" tIns="0" rIns="0" bIns="0" rtlCol="0"/>
          <a:lstStyle/>
          <a:p>
            <a:endParaRPr sz="1024"/>
          </a:p>
        </p:txBody>
      </p:sp>
      <p:sp>
        <p:nvSpPr>
          <p:cNvPr id="61" name="object 61"/>
          <p:cNvSpPr/>
          <p:nvPr/>
        </p:nvSpPr>
        <p:spPr>
          <a:xfrm>
            <a:off x="9184107" y="4794251"/>
            <a:ext cx="48413" cy="48413"/>
          </a:xfrm>
          <a:custGeom>
            <a:avLst/>
            <a:gdLst/>
            <a:ahLst/>
            <a:cxnLst/>
            <a:rect l="l" t="t" r="r" b="b"/>
            <a:pathLst>
              <a:path w="94615" h="94615">
                <a:moveTo>
                  <a:pt x="439" y="0"/>
                </a:moveTo>
                <a:lnTo>
                  <a:pt x="0" y="94236"/>
                </a:lnTo>
                <a:lnTo>
                  <a:pt x="94457" y="47553"/>
                </a:lnTo>
                <a:lnTo>
                  <a:pt x="439" y="0"/>
                </a:lnTo>
                <a:close/>
              </a:path>
            </a:pathLst>
          </a:custGeom>
          <a:solidFill>
            <a:srgbClr val="C8B332"/>
          </a:solidFill>
        </p:spPr>
        <p:txBody>
          <a:bodyPr wrap="square" lIns="0" tIns="0" rIns="0" bIns="0" rtlCol="0"/>
          <a:lstStyle/>
          <a:p>
            <a:endParaRPr sz="1024"/>
          </a:p>
        </p:txBody>
      </p:sp>
      <p:sp>
        <p:nvSpPr>
          <p:cNvPr id="62" name="object 62"/>
          <p:cNvSpPr/>
          <p:nvPr/>
        </p:nvSpPr>
        <p:spPr>
          <a:xfrm>
            <a:off x="1394539" y="3188572"/>
            <a:ext cx="2295287" cy="3133442"/>
          </a:xfrm>
          <a:prstGeom prst="rect">
            <a:avLst/>
          </a:prstGeom>
          <a:blipFill>
            <a:blip r:embed="rId6" cstate="print"/>
            <a:stretch>
              <a:fillRect/>
            </a:stretch>
          </a:blipFill>
        </p:spPr>
        <p:txBody>
          <a:bodyPr wrap="square" lIns="0" tIns="0" rIns="0" bIns="0" rtlCol="0"/>
          <a:lstStyle/>
          <a:p>
            <a:endParaRPr sz="1024"/>
          </a:p>
        </p:txBody>
      </p:sp>
      <p:sp>
        <p:nvSpPr>
          <p:cNvPr id="63" name="object 15">
            <a:extLst>
              <a:ext uri="{FF2B5EF4-FFF2-40B4-BE49-F238E27FC236}">
                <a16:creationId xmlns:a16="http://schemas.microsoft.com/office/drawing/2014/main" id="{32CFE8E0-7563-4FED-9780-D167C2287293}"/>
              </a:ext>
            </a:extLst>
          </p:cNvPr>
          <p:cNvSpPr txBox="1"/>
          <p:nvPr/>
        </p:nvSpPr>
        <p:spPr>
          <a:xfrm>
            <a:off x="7931683" y="2215840"/>
            <a:ext cx="733996" cy="224780"/>
          </a:xfrm>
          <a:prstGeom prst="rect">
            <a:avLst/>
          </a:prstGeom>
          <a:solidFill>
            <a:srgbClr val="4F5459"/>
          </a:solidFill>
        </p:spPr>
        <p:txBody>
          <a:bodyPr vert="horz" wrap="square" lIns="0" tIns="70508" rIns="0" bIns="0" rtlCol="0">
            <a:spAutoFit/>
          </a:bodyPr>
          <a:lstStyle/>
          <a:p>
            <a:pPr marL="203740">
              <a:spcBef>
                <a:spcPts val="555"/>
              </a:spcBef>
            </a:pPr>
            <a:r>
              <a:rPr sz="998" spc="12" dirty="0">
                <a:solidFill>
                  <a:srgbClr val="FFFFFF"/>
                </a:solidFill>
                <a:latin typeface="PMingLiU"/>
                <a:cs typeface="PMingLiU"/>
              </a:rPr>
              <a:t>服务</a:t>
            </a:r>
            <a:r>
              <a:rPr lang="en-US" altLang="zh-CN" sz="998" spc="8" dirty="0">
                <a:solidFill>
                  <a:srgbClr val="FFFFFF"/>
                </a:solidFill>
                <a:latin typeface="Arial"/>
                <a:cs typeface="Arial"/>
              </a:rPr>
              <a:t>2</a:t>
            </a:r>
            <a:endParaRPr sz="998"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5780" y="371598"/>
            <a:ext cx="9606426" cy="756499"/>
          </a:xfrm>
          <a:prstGeom prst="rect">
            <a:avLst/>
          </a:prstGeom>
        </p:spPr>
        <p:txBody>
          <a:bodyPr vert="horz" wrap="square" lIns="0" tIns="8773" rIns="0" bIns="0" numCol="1" rtlCol="0" anchor="ctr" anchorCtr="0" compatLnSpc="1">
            <a:prstTxWarp prst="textNoShape">
              <a:avLst/>
            </a:prstTxWarp>
            <a:spAutoFit/>
          </a:bodyPr>
          <a:lstStyle/>
          <a:p>
            <a:pPr marL="6499">
              <a:spcBef>
                <a:spcPts val="70"/>
              </a:spcBef>
            </a:pPr>
            <a:r>
              <a:rPr spc="15" dirty="0">
                <a:latin typeface="Microsoft YaHei"/>
                <a:cs typeface="Microsoft YaHei"/>
              </a:rPr>
              <a:t>消除上下文间的隐式数据依赖</a:t>
            </a:r>
          </a:p>
        </p:txBody>
      </p:sp>
      <p:sp>
        <p:nvSpPr>
          <p:cNvPr id="4" name="object 4"/>
          <p:cNvSpPr/>
          <p:nvPr/>
        </p:nvSpPr>
        <p:spPr>
          <a:xfrm>
            <a:off x="4337353" y="2895360"/>
            <a:ext cx="967652" cy="476361"/>
          </a:xfrm>
          <a:prstGeom prst="rect">
            <a:avLst/>
          </a:prstGeom>
          <a:blipFill>
            <a:blip r:embed="rId2" cstate="print"/>
            <a:stretch>
              <a:fillRect/>
            </a:stretch>
          </a:blipFill>
          <a:ln>
            <a:solidFill>
              <a:schemeClr val="accent1"/>
            </a:solidFill>
          </a:ln>
        </p:spPr>
        <p:txBody>
          <a:bodyPr wrap="square" lIns="0" tIns="0" rIns="0" bIns="0" rtlCol="0"/>
          <a:lstStyle/>
          <a:p>
            <a:pPr algn="ctr"/>
            <a:r>
              <a:rPr lang="zh-CN" altLang="en-US" sz="1024" dirty="0">
                <a:solidFill>
                  <a:schemeClr val="tx2"/>
                </a:solidFill>
              </a:rPr>
              <a:t>订单</a:t>
            </a:r>
            <a:endParaRPr lang="en-US" altLang="zh-CN" sz="1024" dirty="0">
              <a:solidFill>
                <a:schemeClr val="tx2"/>
              </a:solidFill>
            </a:endParaRPr>
          </a:p>
          <a:p>
            <a:pPr algn="ctr"/>
            <a:r>
              <a:rPr lang="en-US" altLang="zh-CN" sz="1024" dirty="0">
                <a:solidFill>
                  <a:schemeClr val="tx2"/>
                </a:solidFill>
              </a:rPr>
              <a:t>《</a:t>
            </a:r>
            <a:r>
              <a:rPr lang="zh-CN" altLang="en-US" sz="1024" dirty="0">
                <a:solidFill>
                  <a:schemeClr val="tx2"/>
                </a:solidFill>
              </a:rPr>
              <a:t>值对象</a:t>
            </a:r>
            <a:r>
              <a:rPr lang="en-US" altLang="zh-CN" sz="1024" dirty="0">
                <a:solidFill>
                  <a:schemeClr val="tx2"/>
                </a:solidFill>
              </a:rPr>
              <a:t>》</a:t>
            </a:r>
            <a:endParaRPr sz="1024" dirty="0">
              <a:solidFill>
                <a:schemeClr val="tx2"/>
              </a:solidFill>
            </a:endParaRPr>
          </a:p>
        </p:txBody>
      </p:sp>
      <p:sp>
        <p:nvSpPr>
          <p:cNvPr id="5" name="object 5"/>
          <p:cNvSpPr/>
          <p:nvPr/>
        </p:nvSpPr>
        <p:spPr>
          <a:xfrm>
            <a:off x="4337352" y="3522705"/>
            <a:ext cx="967652" cy="476361"/>
          </a:xfrm>
          <a:prstGeom prst="rect">
            <a:avLst/>
          </a:prstGeom>
          <a:blipFill>
            <a:blip r:embed="rId3" cstate="print"/>
            <a:stretch>
              <a:fillRect/>
            </a:stretch>
          </a:blipFill>
          <a:ln>
            <a:solidFill>
              <a:schemeClr val="accent1"/>
            </a:solidFill>
          </a:ln>
        </p:spPr>
        <p:txBody>
          <a:bodyPr wrap="square" lIns="0" tIns="0" rIns="0" bIns="0" rtlCol="0"/>
          <a:lstStyle/>
          <a:p>
            <a:pPr algn="ctr"/>
            <a:r>
              <a:rPr lang="zh-CN" altLang="en-US" sz="1024" dirty="0">
                <a:solidFill>
                  <a:schemeClr val="tx2"/>
                </a:solidFill>
              </a:rPr>
              <a:t>明细</a:t>
            </a:r>
            <a:endParaRPr lang="en-US" altLang="zh-CN" sz="1024" dirty="0">
              <a:solidFill>
                <a:schemeClr val="tx2"/>
              </a:solidFill>
            </a:endParaRPr>
          </a:p>
          <a:p>
            <a:pPr algn="ctr"/>
            <a:r>
              <a:rPr lang="en-US" altLang="zh-CN" sz="1024" dirty="0">
                <a:solidFill>
                  <a:schemeClr val="tx2"/>
                </a:solidFill>
              </a:rPr>
              <a:t>《</a:t>
            </a:r>
            <a:r>
              <a:rPr lang="zh-CN" altLang="en-US" sz="1024" dirty="0">
                <a:solidFill>
                  <a:schemeClr val="tx2"/>
                </a:solidFill>
              </a:rPr>
              <a:t>实体</a:t>
            </a:r>
            <a:r>
              <a:rPr lang="en-US" altLang="zh-CN" sz="1024" dirty="0">
                <a:solidFill>
                  <a:schemeClr val="tx2"/>
                </a:solidFill>
              </a:rPr>
              <a:t>》</a:t>
            </a:r>
            <a:endParaRPr sz="1024" dirty="0">
              <a:solidFill>
                <a:schemeClr val="tx2"/>
              </a:solidFill>
            </a:endParaRPr>
          </a:p>
        </p:txBody>
      </p:sp>
      <p:sp>
        <p:nvSpPr>
          <p:cNvPr id="6" name="object 6"/>
          <p:cNvSpPr/>
          <p:nvPr/>
        </p:nvSpPr>
        <p:spPr>
          <a:xfrm>
            <a:off x="5661803" y="2895359"/>
            <a:ext cx="967651" cy="476361"/>
          </a:xfrm>
          <a:prstGeom prst="rect">
            <a:avLst/>
          </a:prstGeom>
          <a:blipFill>
            <a:blip r:embed="rId2" cstate="print"/>
            <a:stretch>
              <a:fillRect/>
            </a:stretch>
          </a:blipFill>
          <a:ln>
            <a:solidFill>
              <a:schemeClr val="accent1"/>
            </a:solidFill>
          </a:ln>
        </p:spPr>
        <p:txBody>
          <a:bodyPr wrap="square" lIns="0" tIns="0" rIns="0" bIns="0" rtlCol="0"/>
          <a:lstStyle/>
          <a:p>
            <a:pPr algn="ctr"/>
            <a:r>
              <a:rPr lang="zh-CN" altLang="en-US" sz="1024" dirty="0">
                <a:solidFill>
                  <a:schemeClr val="tx2"/>
                </a:solidFill>
              </a:rPr>
              <a:t>购买者</a:t>
            </a:r>
            <a:endParaRPr lang="en-US" altLang="zh-CN" sz="1024" dirty="0">
              <a:solidFill>
                <a:schemeClr val="tx2"/>
              </a:solidFill>
            </a:endParaRPr>
          </a:p>
          <a:p>
            <a:pPr algn="ctr"/>
            <a:r>
              <a:rPr lang="en-US" altLang="zh-CN" sz="1024" dirty="0">
                <a:solidFill>
                  <a:schemeClr val="tx2"/>
                </a:solidFill>
              </a:rPr>
              <a:t>《</a:t>
            </a:r>
            <a:r>
              <a:rPr lang="zh-CN" altLang="en-US" sz="1024" dirty="0">
                <a:solidFill>
                  <a:schemeClr val="tx2"/>
                </a:solidFill>
              </a:rPr>
              <a:t>值对象</a:t>
            </a:r>
            <a:r>
              <a:rPr lang="en-US" altLang="zh-CN" sz="1024" dirty="0">
                <a:solidFill>
                  <a:schemeClr val="tx2"/>
                </a:solidFill>
              </a:rPr>
              <a:t>》</a:t>
            </a:r>
            <a:endParaRPr sz="1024" dirty="0">
              <a:solidFill>
                <a:schemeClr val="tx2"/>
              </a:solidFill>
            </a:endParaRPr>
          </a:p>
        </p:txBody>
      </p:sp>
      <p:sp>
        <p:nvSpPr>
          <p:cNvPr id="7" name="object 7"/>
          <p:cNvSpPr/>
          <p:nvPr/>
        </p:nvSpPr>
        <p:spPr>
          <a:xfrm>
            <a:off x="5671447" y="3522704"/>
            <a:ext cx="967651" cy="476361"/>
          </a:xfrm>
          <a:prstGeom prst="rect">
            <a:avLst/>
          </a:prstGeom>
          <a:blipFill>
            <a:blip r:embed="rId3" cstate="print"/>
            <a:stretch>
              <a:fillRect/>
            </a:stretch>
          </a:blipFill>
          <a:ln>
            <a:solidFill>
              <a:schemeClr val="accent1"/>
            </a:solidFill>
          </a:ln>
        </p:spPr>
        <p:txBody>
          <a:bodyPr wrap="square" lIns="0" tIns="0" rIns="0" bIns="0" rtlCol="0"/>
          <a:lstStyle/>
          <a:p>
            <a:pPr algn="ctr"/>
            <a:r>
              <a:rPr lang="zh-CN" altLang="en-US" sz="1024" dirty="0">
                <a:solidFill>
                  <a:schemeClr val="tx2"/>
                </a:solidFill>
              </a:rPr>
              <a:t>商品</a:t>
            </a:r>
            <a:endParaRPr lang="en-US" altLang="zh-CN" sz="1024" dirty="0">
              <a:solidFill>
                <a:schemeClr val="tx2"/>
              </a:solidFill>
            </a:endParaRPr>
          </a:p>
          <a:p>
            <a:pPr algn="ctr"/>
            <a:r>
              <a:rPr lang="en-US" altLang="zh-CN" sz="1024" dirty="0">
                <a:solidFill>
                  <a:schemeClr val="tx2"/>
                </a:solidFill>
              </a:rPr>
              <a:t>《</a:t>
            </a:r>
            <a:r>
              <a:rPr lang="zh-CN" altLang="en-US" sz="1024" dirty="0">
                <a:solidFill>
                  <a:schemeClr val="tx2"/>
                </a:solidFill>
              </a:rPr>
              <a:t>值对象</a:t>
            </a:r>
            <a:r>
              <a:rPr lang="en-US" altLang="zh-CN" sz="1024" dirty="0">
                <a:solidFill>
                  <a:schemeClr val="tx2"/>
                </a:solidFill>
              </a:rPr>
              <a:t>》</a:t>
            </a:r>
            <a:endParaRPr sz="1024" dirty="0">
              <a:solidFill>
                <a:schemeClr val="tx2"/>
              </a:solidFill>
            </a:endParaRPr>
          </a:p>
        </p:txBody>
      </p:sp>
      <p:sp>
        <p:nvSpPr>
          <p:cNvPr id="8" name="object 8"/>
          <p:cNvSpPr/>
          <p:nvPr/>
        </p:nvSpPr>
        <p:spPr>
          <a:xfrm>
            <a:off x="4821178" y="3371720"/>
            <a:ext cx="0" cy="151089"/>
          </a:xfrm>
          <a:custGeom>
            <a:avLst/>
            <a:gdLst/>
            <a:ahLst/>
            <a:cxnLst/>
            <a:rect l="l" t="t" r="r" b="b"/>
            <a:pathLst>
              <a:path h="295275">
                <a:moveTo>
                  <a:pt x="0" y="0"/>
                </a:moveTo>
                <a:lnTo>
                  <a:pt x="0" y="295072"/>
                </a:lnTo>
              </a:path>
            </a:pathLst>
          </a:custGeom>
          <a:ln w="20941">
            <a:solidFill>
              <a:srgbClr val="4F5459"/>
            </a:solidFill>
          </a:ln>
        </p:spPr>
        <p:txBody>
          <a:bodyPr wrap="square" lIns="0" tIns="0" rIns="0" bIns="0" rtlCol="0"/>
          <a:lstStyle/>
          <a:p>
            <a:endParaRPr sz="1024"/>
          </a:p>
        </p:txBody>
      </p:sp>
      <p:sp>
        <p:nvSpPr>
          <p:cNvPr id="9" name="object 9"/>
          <p:cNvSpPr/>
          <p:nvPr/>
        </p:nvSpPr>
        <p:spPr>
          <a:xfrm>
            <a:off x="5305005" y="3133539"/>
            <a:ext cx="357089" cy="0"/>
          </a:xfrm>
          <a:custGeom>
            <a:avLst/>
            <a:gdLst/>
            <a:ahLst/>
            <a:cxnLst/>
            <a:rect l="l" t="t" r="r" b="b"/>
            <a:pathLst>
              <a:path w="697865">
                <a:moveTo>
                  <a:pt x="0" y="0"/>
                </a:moveTo>
                <a:lnTo>
                  <a:pt x="697298" y="0"/>
                </a:lnTo>
              </a:path>
            </a:pathLst>
          </a:custGeom>
          <a:ln w="20941">
            <a:solidFill>
              <a:srgbClr val="4F5459"/>
            </a:solidFill>
          </a:ln>
        </p:spPr>
        <p:txBody>
          <a:bodyPr wrap="square" lIns="0" tIns="0" rIns="0" bIns="0" rtlCol="0"/>
          <a:lstStyle/>
          <a:p>
            <a:endParaRPr sz="1024"/>
          </a:p>
        </p:txBody>
      </p:sp>
      <p:sp>
        <p:nvSpPr>
          <p:cNvPr id="10" name="object 10"/>
          <p:cNvSpPr/>
          <p:nvPr/>
        </p:nvSpPr>
        <p:spPr>
          <a:xfrm>
            <a:off x="5287308" y="3762372"/>
            <a:ext cx="357089" cy="0"/>
          </a:xfrm>
          <a:custGeom>
            <a:avLst/>
            <a:gdLst/>
            <a:ahLst/>
            <a:cxnLst/>
            <a:rect l="l" t="t" r="r" b="b"/>
            <a:pathLst>
              <a:path w="697865">
                <a:moveTo>
                  <a:pt x="0" y="0"/>
                </a:moveTo>
                <a:lnTo>
                  <a:pt x="697298" y="0"/>
                </a:lnTo>
              </a:path>
            </a:pathLst>
          </a:custGeom>
          <a:ln w="20941">
            <a:solidFill>
              <a:srgbClr val="4F5459"/>
            </a:solidFill>
          </a:ln>
        </p:spPr>
        <p:txBody>
          <a:bodyPr wrap="square" lIns="0" tIns="0" rIns="0" bIns="0" rtlCol="0"/>
          <a:lstStyle/>
          <a:p>
            <a:endParaRPr sz="1024"/>
          </a:p>
        </p:txBody>
      </p:sp>
      <p:sp>
        <p:nvSpPr>
          <p:cNvPr id="11" name="object 11"/>
          <p:cNvSpPr/>
          <p:nvPr/>
        </p:nvSpPr>
        <p:spPr>
          <a:xfrm>
            <a:off x="4079752" y="2286843"/>
            <a:ext cx="2811217" cy="2427810"/>
          </a:xfrm>
          <a:custGeom>
            <a:avLst/>
            <a:gdLst/>
            <a:ahLst/>
            <a:cxnLst/>
            <a:rect l="l" t="t" r="r" b="b"/>
            <a:pathLst>
              <a:path w="5494020" h="4744720">
                <a:moveTo>
                  <a:pt x="1638" y="2082480"/>
                </a:moveTo>
                <a:lnTo>
                  <a:pt x="5495" y="2036900"/>
                </a:lnTo>
                <a:lnTo>
                  <a:pt x="11320" y="1991280"/>
                </a:lnTo>
                <a:lnTo>
                  <a:pt x="19052" y="1945654"/>
                </a:lnTo>
                <a:lnTo>
                  <a:pt x="28633" y="1900058"/>
                </a:lnTo>
                <a:lnTo>
                  <a:pt x="40001" y="1854527"/>
                </a:lnTo>
                <a:lnTo>
                  <a:pt x="53097" y="1809096"/>
                </a:lnTo>
                <a:lnTo>
                  <a:pt x="67861" y="1763800"/>
                </a:lnTo>
                <a:lnTo>
                  <a:pt x="84234" y="1718674"/>
                </a:lnTo>
                <a:lnTo>
                  <a:pt x="102154" y="1673752"/>
                </a:lnTo>
                <a:lnTo>
                  <a:pt x="121562" y="1629071"/>
                </a:lnTo>
                <a:lnTo>
                  <a:pt x="142399" y="1584665"/>
                </a:lnTo>
                <a:lnTo>
                  <a:pt x="164604" y="1540569"/>
                </a:lnTo>
                <a:lnTo>
                  <a:pt x="188117" y="1496818"/>
                </a:lnTo>
                <a:lnTo>
                  <a:pt x="212879" y="1453448"/>
                </a:lnTo>
                <a:lnTo>
                  <a:pt x="238828" y="1410493"/>
                </a:lnTo>
                <a:lnTo>
                  <a:pt x="265907" y="1367988"/>
                </a:lnTo>
                <a:lnTo>
                  <a:pt x="294053" y="1325969"/>
                </a:lnTo>
                <a:lnTo>
                  <a:pt x="323209" y="1284470"/>
                </a:lnTo>
                <a:lnTo>
                  <a:pt x="353313" y="1243526"/>
                </a:lnTo>
                <a:lnTo>
                  <a:pt x="384305" y="1203174"/>
                </a:lnTo>
                <a:lnTo>
                  <a:pt x="416127" y="1163447"/>
                </a:lnTo>
                <a:lnTo>
                  <a:pt x="448717" y="1124380"/>
                </a:lnTo>
                <a:lnTo>
                  <a:pt x="482015" y="1086010"/>
                </a:lnTo>
                <a:lnTo>
                  <a:pt x="515963" y="1048370"/>
                </a:lnTo>
                <a:lnTo>
                  <a:pt x="550500" y="1011496"/>
                </a:lnTo>
                <a:lnTo>
                  <a:pt x="585565" y="975423"/>
                </a:lnTo>
                <a:lnTo>
                  <a:pt x="621100" y="940186"/>
                </a:lnTo>
                <a:lnTo>
                  <a:pt x="657043" y="905820"/>
                </a:lnTo>
                <a:lnTo>
                  <a:pt x="693336" y="872360"/>
                </a:lnTo>
                <a:lnTo>
                  <a:pt x="729918" y="839841"/>
                </a:lnTo>
                <a:lnTo>
                  <a:pt x="766729" y="808298"/>
                </a:lnTo>
                <a:lnTo>
                  <a:pt x="803709" y="777767"/>
                </a:lnTo>
                <a:lnTo>
                  <a:pt x="840799" y="748282"/>
                </a:lnTo>
                <a:lnTo>
                  <a:pt x="877938" y="719878"/>
                </a:lnTo>
                <a:lnTo>
                  <a:pt x="915066" y="692590"/>
                </a:lnTo>
                <a:lnTo>
                  <a:pt x="952124" y="666455"/>
                </a:lnTo>
                <a:lnTo>
                  <a:pt x="989052" y="641505"/>
                </a:lnTo>
                <a:lnTo>
                  <a:pt x="1025789" y="617777"/>
                </a:lnTo>
                <a:lnTo>
                  <a:pt x="1062055" y="595246"/>
                </a:lnTo>
                <a:lnTo>
                  <a:pt x="1099455" y="572698"/>
                </a:lnTo>
                <a:lnTo>
                  <a:pt x="1137941" y="550163"/>
                </a:lnTo>
                <a:lnTo>
                  <a:pt x="1177465" y="527671"/>
                </a:lnTo>
                <a:lnTo>
                  <a:pt x="1217980" y="505253"/>
                </a:lnTo>
                <a:lnTo>
                  <a:pt x="1259438" y="482937"/>
                </a:lnTo>
                <a:lnTo>
                  <a:pt x="1301790" y="460756"/>
                </a:lnTo>
                <a:lnTo>
                  <a:pt x="1344988" y="438737"/>
                </a:lnTo>
                <a:lnTo>
                  <a:pt x="1388985" y="416912"/>
                </a:lnTo>
                <a:lnTo>
                  <a:pt x="1433733" y="395310"/>
                </a:lnTo>
                <a:lnTo>
                  <a:pt x="1479184" y="373962"/>
                </a:lnTo>
                <a:lnTo>
                  <a:pt x="1525290" y="352898"/>
                </a:lnTo>
                <a:lnTo>
                  <a:pt x="1572003" y="332147"/>
                </a:lnTo>
                <a:lnTo>
                  <a:pt x="1619275" y="311739"/>
                </a:lnTo>
                <a:lnTo>
                  <a:pt x="1667058" y="291705"/>
                </a:lnTo>
                <a:lnTo>
                  <a:pt x="1715304" y="272075"/>
                </a:lnTo>
                <a:lnTo>
                  <a:pt x="1763966" y="252878"/>
                </a:lnTo>
                <a:lnTo>
                  <a:pt x="1812995" y="234145"/>
                </a:lnTo>
                <a:lnTo>
                  <a:pt x="1862343" y="215906"/>
                </a:lnTo>
                <a:lnTo>
                  <a:pt x="1911963" y="198191"/>
                </a:lnTo>
                <a:lnTo>
                  <a:pt x="1961807" y="181029"/>
                </a:lnTo>
                <a:lnTo>
                  <a:pt x="2011826" y="164451"/>
                </a:lnTo>
                <a:lnTo>
                  <a:pt x="2061974" y="148488"/>
                </a:lnTo>
                <a:lnTo>
                  <a:pt x="2112201" y="133168"/>
                </a:lnTo>
                <a:lnTo>
                  <a:pt x="2162460" y="118522"/>
                </a:lnTo>
                <a:lnTo>
                  <a:pt x="2212703" y="104579"/>
                </a:lnTo>
                <a:lnTo>
                  <a:pt x="2262882" y="91371"/>
                </a:lnTo>
                <a:lnTo>
                  <a:pt x="2312949" y="78927"/>
                </a:lnTo>
                <a:lnTo>
                  <a:pt x="2362857" y="67277"/>
                </a:lnTo>
                <a:lnTo>
                  <a:pt x="2412557" y="56452"/>
                </a:lnTo>
                <a:lnTo>
                  <a:pt x="2462001" y="46480"/>
                </a:lnTo>
                <a:lnTo>
                  <a:pt x="2511142" y="37392"/>
                </a:lnTo>
                <a:lnTo>
                  <a:pt x="2559931" y="29219"/>
                </a:lnTo>
                <a:lnTo>
                  <a:pt x="2608321" y="21990"/>
                </a:lnTo>
                <a:lnTo>
                  <a:pt x="2656264" y="15735"/>
                </a:lnTo>
                <a:lnTo>
                  <a:pt x="2703712" y="10484"/>
                </a:lnTo>
                <a:lnTo>
                  <a:pt x="2750616" y="6268"/>
                </a:lnTo>
                <a:lnTo>
                  <a:pt x="2796930" y="3116"/>
                </a:lnTo>
                <a:lnTo>
                  <a:pt x="2842604" y="1059"/>
                </a:lnTo>
                <a:lnTo>
                  <a:pt x="2891893" y="0"/>
                </a:lnTo>
                <a:lnTo>
                  <a:pt x="2941503" y="56"/>
                </a:lnTo>
                <a:lnTo>
                  <a:pt x="2991397" y="1205"/>
                </a:lnTo>
                <a:lnTo>
                  <a:pt x="3041539" y="3424"/>
                </a:lnTo>
                <a:lnTo>
                  <a:pt x="3091894" y="6689"/>
                </a:lnTo>
                <a:lnTo>
                  <a:pt x="3142426" y="10978"/>
                </a:lnTo>
                <a:lnTo>
                  <a:pt x="3193097" y="16267"/>
                </a:lnTo>
                <a:lnTo>
                  <a:pt x="3243874" y="22534"/>
                </a:lnTo>
                <a:lnTo>
                  <a:pt x="3294720" y="29754"/>
                </a:lnTo>
                <a:lnTo>
                  <a:pt x="3345598" y="37905"/>
                </a:lnTo>
                <a:lnTo>
                  <a:pt x="3396473" y="46963"/>
                </a:lnTo>
                <a:lnTo>
                  <a:pt x="3447309" y="56907"/>
                </a:lnTo>
                <a:lnTo>
                  <a:pt x="3498070" y="67711"/>
                </a:lnTo>
                <a:lnTo>
                  <a:pt x="3548720" y="79355"/>
                </a:lnTo>
                <a:lnTo>
                  <a:pt x="3599223" y="91813"/>
                </a:lnTo>
                <a:lnTo>
                  <a:pt x="3649544" y="105063"/>
                </a:lnTo>
                <a:lnTo>
                  <a:pt x="3699645" y="119082"/>
                </a:lnTo>
                <a:lnTo>
                  <a:pt x="3749492" y="133847"/>
                </a:lnTo>
                <a:lnTo>
                  <a:pt x="3799049" y="149335"/>
                </a:lnTo>
                <a:lnTo>
                  <a:pt x="3848279" y="165522"/>
                </a:lnTo>
                <a:lnTo>
                  <a:pt x="3897147" y="182385"/>
                </a:lnTo>
                <a:lnTo>
                  <a:pt x="3945616" y="199901"/>
                </a:lnTo>
                <a:lnTo>
                  <a:pt x="3993651" y="218048"/>
                </a:lnTo>
                <a:lnTo>
                  <a:pt x="4041215" y="236802"/>
                </a:lnTo>
                <a:lnTo>
                  <a:pt x="4088274" y="256139"/>
                </a:lnTo>
                <a:lnTo>
                  <a:pt x="4134790" y="276037"/>
                </a:lnTo>
                <a:lnTo>
                  <a:pt x="4180729" y="296472"/>
                </a:lnTo>
                <a:lnTo>
                  <a:pt x="4226053" y="317422"/>
                </a:lnTo>
                <a:lnTo>
                  <a:pt x="4270727" y="338864"/>
                </a:lnTo>
                <a:lnTo>
                  <a:pt x="4314716" y="360773"/>
                </a:lnTo>
                <a:lnTo>
                  <a:pt x="4357983" y="383127"/>
                </a:lnTo>
                <a:lnTo>
                  <a:pt x="4400492" y="405903"/>
                </a:lnTo>
                <a:lnTo>
                  <a:pt x="4442208" y="429078"/>
                </a:lnTo>
                <a:lnTo>
                  <a:pt x="4483094" y="452628"/>
                </a:lnTo>
                <a:lnTo>
                  <a:pt x="4523114" y="476531"/>
                </a:lnTo>
                <a:lnTo>
                  <a:pt x="4562233" y="500763"/>
                </a:lnTo>
                <a:lnTo>
                  <a:pt x="4607933" y="530505"/>
                </a:lnTo>
                <a:lnTo>
                  <a:pt x="4652272" y="561179"/>
                </a:lnTo>
                <a:lnTo>
                  <a:pt x="4695272" y="592763"/>
                </a:lnTo>
                <a:lnTo>
                  <a:pt x="4736955" y="625232"/>
                </a:lnTo>
                <a:lnTo>
                  <a:pt x="4777342" y="658562"/>
                </a:lnTo>
                <a:lnTo>
                  <a:pt x="4816454" y="692729"/>
                </a:lnTo>
                <a:lnTo>
                  <a:pt x="4854315" y="727710"/>
                </a:lnTo>
                <a:lnTo>
                  <a:pt x="4890945" y="763479"/>
                </a:lnTo>
                <a:lnTo>
                  <a:pt x="4926366" y="800013"/>
                </a:lnTo>
                <a:lnTo>
                  <a:pt x="4960599" y="837288"/>
                </a:lnTo>
                <a:lnTo>
                  <a:pt x="4993668" y="875280"/>
                </a:lnTo>
                <a:lnTo>
                  <a:pt x="5025592" y="913965"/>
                </a:lnTo>
                <a:lnTo>
                  <a:pt x="5056395" y="953319"/>
                </a:lnTo>
                <a:lnTo>
                  <a:pt x="5086097" y="993318"/>
                </a:lnTo>
                <a:lnTo>
                  <a:pt x="5114720" y="1033937"/>
                </a:lnTo>
                <a:lnTo>
                  <a:pt x="5142287" y="1075153"/>
                </a:lnTo>
                <a:lnTo>
                  <a:pt x="5168818" y="1116942"/>
                </a:lnTo>
                <a:lnTo>
                  <a:pt x="5194336" y="1159280"/>
                </a:lnTo>
                <a:lnTo>
                  <a:pt x="5218862" y="1202142"/>
                </a:lnTo>
                <a:lnTo>
                  <a:pt x="5242418" y="1245505"/>
                </a:lnTo>
                <a:lnTo>
                  <a:pt x="5265026" y="1289345"/>
                </a:lnTo>
                <a:lnTo>
                  <a:pt x="5286707" y="1333637"/>
                </a:lnTo>
                <a:lnTo>
                  <a:pt x="5307483" y="1378357"/>
                </a:lnTo>
                <a:lnTo>
                  <a:pt x="5327376" y="1423482"/>
                </a:lnTo>
                <a:lnTo>
                  <a:pt x="5346407" y="1468988"/>
                </a:lnTo>
                <a:lnTo>
                  <a:pt x="5364598" y="1514850"/>
                </a:lnTo>
                <a:lnTo>
                  <a:pt x="5381971" y="1561044"/>
                </a:lnTo>
                <a:lnTo>
                  <a:pt x="5398548" y="1607547"/>
                </a:lnTo>
                <a:lnTo>
                  <a:pt x="5414350" y="1654334"/>
                </a:lnTo>
                <a:lnTo>
                  <a:pt x="5429400" y="1701381"/>
                </a:lnTo>
                <a:lnTo>
                  <a:pt x="5441932" y="1744811"/>
                </a:lnTo>
                <a:lnTo>
                  <a:pt x="5452891" y="1789293"/>
                </a:lnTo>
                <a:lnTo>
                  <a:pt x="5462355" y="1834763"/>
                </a:lnTo>
                <a:lnTo>
                  <a:pt x="5470404" y="1881153"/>
                </a:lnTo>
                <a:lnTo>
                  <a:pt x="5477117" y="1928399"/>
                </a:lnTo>
                <a:lnTo>
                  <a:pt x="5482571" y="1976434"/>
                </a:lnTo>
                <a:lnTo>
                  <a:pt x="5486847" y="2025192"/>
                </a:lnTo>
                <a:lnTo>
                  <a:pt x="5490024" y="2074608"/>
                </a:lnTo>
                <a:lnTo>
                  <a:pt x="5492179" y="2124616"/>
                </a:lnTo>
                <a:lnTo>
                  <a:pt x="5493393" y="2175149"/>
                </a:lnTo>
                <a:lnTo>
                  <a:pt x="5493744" y="2226142"/>
                </a:lnTo>
                <a:lnTo>
                  <a:pt x="5493312" y="2277528"/>
                </a:lnTo>
                <a:lnTo>
                  <a:pt x="5492174" y="2329243"/>
                </a:lnTo>
                <a:lnTo>
                  <a:pt x="5490411" y="2381220"/>
                </a:lnTo>
                <a:lnTo>
                  <a:pt x="5488100" y="2433393"/>
                </a:lnTo>
                <a:lnTo>
                  <a:pt x="5485322" y="2485696"/>
                </a:lnTo>
                <a:lnTo>
                  <a:pt x="5482155" y="2538064"/>
                </a:lnTo>
                <a:lnTo>
                  <a:pt x="5478678" y="2590430"/>
                </a:lnTo>
                <a:lnTo>
                  <a:pt x="5474970" y="2642729"/>
                </a:lnTo>
                <a:lnTo>
                  <a:pt x="5471110" y="2694894"/>
                </a:lnTo>
                <a:lnTo>
                  <a:pt x="5467177" y="2746860"/>
                </a:lnTo>
                <a:lnTo>
                  <a:pt x="5463250" y="2798562"/>
                </a:lnTo>
                <a:lnTo>
                  <a:pt x="5459408" y="2849932"/>
                </a:lnTo>
                <a:lnTo>
                  <a:pt x="5455730" y="2900905"/>
                </a:lnTo>
                <a:lnTo>
                  <a:pt x="5452294" y="2951415"/>
                </a:lnTo>
                <a:lnTo>
                  <a:pt x="5449180" y="3001397"/>
                </a:lnTo>
                <a:lnTo>
                  <a:pt x="5446468" y="3050784"/>
                </a:lnTo>
                <a:lnTo>
                  <a:pt x="5444234" y="3099511"/>
                </a:lnTo>
                <a:lnTo>
                  <a:pt x="5442560" y="3147511"/>
                </a:lnTo>
                <a:lnTo>
                  <a:pt x="5441523" y="3194719"/>
                </a:lnTo>
                <a:lnTo>
                  <a:pt x="5441203" y="3241069"/>
                </a:lnTo>
                <a:lnTo>
                  <a:pt x="5441679" y="3286495"/>
                </a:lnTo>
                <a:lnTo>
                  <a:pt x="5443029" y="3330931"/>
                </a:lnTo>
                <a:lnTo>
                  <a:pt x="5440106" y="3375491"/>
                </a:lnTo>
                <a:lnTo>
                  <a:pt x="5435520" y="3420622"/>
                </a:lnTo>
                <a:lnTo>
                  <a:pt x="5429302" y="3466240"/>
                </a:lnTo>
                <a:lnTo>
                  <a:pt x="5421483" y="3512262"/>
                </a:lnTo>
                <a:lnTo>
                  <a:pt x="5412096" y="3558603"/>
                </a:lnTo>
                <a:lnTo>
                  <a:pt x="5401171" y="3605182"/>
                </a:lnTo>
                <a:lnTo>
                  <a:pt x="5388739" y="3651914"/>
                </a:lnTo>
                <a:lnTo>
                  <a:pt x="5374833" y="3698716"/>
                </a:lnTo>
                <a:lnTo>
                  <a:pt x="5359484" y="3745504"/>
                </a:lnTo>
                <a:lnTo>
                  <a:pt x="5342723" y="3792195"/>
                </a:lnTo>
                <a:lnTo>
                  <a:pt x="5324581" y="3838706"/>
                </a:lnTo>
                <a:lnTo>
                  <a:pt x="5305090" y="3884952"/>
                </a:lnTo>
                <a:lnTo>
                  <a:pt x="5284282" y="3930852"/>
                </a:lnTo>
                <a:lnTo>
                  <a:pt x="5262187" y="3976320"/>
                </a:lnTo>
                <a:lnTo>
                  <a:pt x="5238837" y="4021275"/>
                </a:lnTo>
                <a:lnTo>
                  <a:pt x="5214264" y="4065631"/>
                </a:lnTo>
                <a:lnTo>
                  <a:pt x="5188499" y="4109307"/>
                </a:lnTo>
                <a:lnTo>
                  <a:pt x="5161574" y="4152218"/>
                </a:lnTo>
                <a:lnTo>
                  <a:pt x="5133519" y="4194281"/>
                </a:lnTo>
                <a:lnTo>
                  <a:pt x="5104367" y="4235412"/>
                </a:lnTo>
                <a:lnTo>
                  <a:pt x="5074148" y="4275529"/>
                </a:lnTo>
                <a:lnTo>
                  <a:pt x="5042894" y="4314547"/>
                </a:lnTo>
                <a:lnTo>
                  <a:pt x="5010637" y="4352384"/>
                </a:lnTo>
                <a:lnTo>
                  <a:pt x="4977408" y="4388955"/>
                </a:lnTo>
                <a:lnTo>
                  <a:pt x="4943238" y="4424178"/>
                </a:lnTo>
                <a:lnTo>
                  <a:pt x="4908159" y="4457968"/>
                </a:lnTo>
                <a:lnTo>
                  <a:pt x="4872202" y="4490243"/>
                </a:lnTo>
                <a:lnTo>
                  <a:pt x="4835398" y="4520919"/>
                </a:lnTo>
                <a:lnTo>
                  <a:pt x="4797780" y="4549912"/>
                </a:lnTo>
                <a:lnTo>
                  <a:pt x="4759378" y="4577140"/>
                </a:lnTo>
                <a:lnTo>
                  <a:pt x="4720224" y="4602518"/>
                </a:lnTo>
                <a:lnTo>
                  <a:pt x="4680349" y="4625963"/>
                </a:lnTo>
                <a:lnTo>
                  <a:pt x="4639785" y="4647392"/>
                </a:lnTo>
                <a:lnTo>
                  <a:pt x="4598563" y="4666722"/>
                </a:lnTo>
                <a:lnTo>
                  <a:pt x="4526713" y="4693694"/>
                </a:lnTo>
                <a:lnTo>
                  <a:pt x="4488665" y="4704798"/>
                </a:lnTo>
                <a:lnTo>
                  <a:pt x="4449285" y="4714395"/>
                </a:lnTo>
                <a:lnTo>
                  <a:pt x="4408633" y="4722548"/>
                </a:lnTo>
                <a:lnTo>
                  <a:pt x="4366771" y="4729318"/>
                </a:lnTo>
                <a:lnTo>
                  <a:pt x="4323761" y="4734765"/>
                </a:lnTo>
                <a:lnTo>
                  <a:pt x="4279665" y="4738952"/>
                </a:lnTo>
                <a:lnTo>
                  <a:pt x="4234544" y="4741940"/>
                </a:lnTo>
                <a:lnTo>
                  <a:pt x="4188459" y="4743790"/>
                </a:lnTo>
                <a:lnTo>
                  <a:pt x="4141473" y="4744564"/>
                </a:lnTo>
                <a:lnTo>
                  <a:pt x="4093648" y="4744323"/>
                </a:lnTo>
                <a:lnTo>
                  <a:pt x="4045043" y="4743129"/>
                </a:lnTo>
                <a:lnTo>
                  <a:pt x="3995722" y="4741043"/>
                </a:lnTo>
                <a:lnTo>
                  <a:pt x="3945746" y="4738126"/>
                </a:lnTo>
                <a:lnTo>
                  <a:pt x="3895176" y="4734440"/>
                </a:lnTo>
                <a:lnTo>
                  <a:pt x="3844075" y="4730047"/>
                </a:lnTo>
                <a:lnTo>
                  <a:pt x="3792503" y="4725008"/>
                </a:lnTo>
                <a:lnTo>
                  <a:pt x="3740522" y="4719384"/>
                </a:lnTo>
                <a:lnTo>
                  <a:pt x="3688194" y="4713236"/>
                </a:lnTo>
                <a:lnTo>
                  <a:pt x="3635581" y="4706627"/>
                </a:lnTo>
                <a:lnTo>
                  <a:pt x="3582744" y="4699617"/>
                </a:lnTo>
                <a:lnTo>
                  <a:pt x="3529745" y="4692268"/>
                </a:lnTo>
                <a:lnTo>
                  <a:pt x="3476646" y="4684642"/>
                </a:lnTo>
                <a:lnTo>
                  <a:pt x="3423507" y="4676799"/>
                </a:lnTo>
                <a:lnTo>
                  <a:pt x="3370391" y="4668802"/>
                </a:lnTo>
                <a:lnTo>
                  <a:pt x="3317359" y="4660712"/>
                </a:lnTo>
                <a:lnTo>
                  <a:pt x="3264474" y="4652589"/>
                </a:lnTo>
                <a:lnTo>
                  <a:pt x="3211795" y="4644497"/>
                </a:lnTo>
                <a:lnTo>
                  <a:pt x="3159386" y="4636495"/>
                </a:lnTo>
                <a:lnTo>
                  <a:pt x="3107308" y="4628646"/>
                </a:lnTo>
                <a:lnTo>
                  <a:pt x="3055622" y="4621010"/>
                </a:lnTo>
                <a:lnTo>
                  <a:pt x="3004390" y="4613651"/>
                </a:lnTo>
                <a:lnTo>
                  <a:pt x="2953673" y="4606627"/>
                </a:lnTo>
                <a:lnTo>
                  <a:pt x="2903534" y="4600002"/>
                </a:lnTo>
                <a:lnTo>
                  <a:pt x="2854034" y="4593837"/>
                </a:lnTo>
                <a:lnTo>
                  <a:pt x="2805234" y="4588193"/>
                </a:lnTo>
                <a:lnTo>
                  <a:pt x="2757196" y="4583131"/>
                </a:lnTo>
                <a:lnTo>
                  <a:pt x="2709982" y="4578713"/>
                </a:lnTo>
                <a:lnTo>
                  <a:pt x="2663653" y="4575001"/>
                </a:lnTo>
                <a:lnTo>
                  <a:pt x="2618272" y="4572055"/>
                </a:lnTo>
                <a:lnTo>
                  <a:pt x="2570801" y="4569361"/>
                </a:lnTo>
                <a:lnTo>
                  <a:pt x="2522801" y="4566597"/>
                </a:lnTo>
                <a:lnTo>
                  <a:pt x="2474319" y="4563727"/>
                </a:lnTo>
                <a:lnTo>
                  <a:pt x="2425403" y="4560715"/>
                </a:lnTo>
                <a:lnTo>
                  <a:pt x="2376099" y="4557522"/>
                </a:lnTo>
                <a:lnTo>
                  <a:pt x="2326456" y="4554114"/>
                </a:lnTo>
                <a:lnTo>
                  <a:pt x="2276521" y="4550452"/>
                </a:lnTo>
                <a:lnTo>
                  <a:pt x="2226342" y="4546500"/>
                </a:lnTo>
                <a:lnTo>
                  <a:pt x="2175966" y="4542221"/>
                </a:lnTo>
                <a:lnTo>
                  <a:pt x="2125441" y="4537579"/>
                </a:lnTo>
                <a:lnTo>
                  <a:pt x="2074814" y="4532536"/>
                </a:lnTo>
                <a:lnTo>
                  <a:pt x="2024133" y="4527056"/>
                </a:lnTo>
                <a:lnTo>
                  <a:pt x="1973445" y="4521102"/>
                </a:lnTo>
                <a:lnTo>
                  <a:pt x="1922798" y="4514638"/>
                </a:lnTo>
                <a:lnTo>
                  <a:pt x="1872239" y="4507626"/>
                </a:lnTo>
                <a:lnTo>
                  <a:pt x="1821816" y="4500029"/>
                </a:lnTo>
                <a:lnTo>
                  <a:pt x="1771577" y="4491812"/>
                </a:lnTo>
                <a:lnTo>
                  <a:pt x="1721568" y="4482936"/>
                </a:lnTo>
                <a:lnTo>
                  <a:pt x="1671839" y="4473366"/>
                </a:lnTo>
                <a:lnTo>
                  <a:pt x="1622435" y="4463064"/>
                </a:lnTo>
                <a:lnTo>
                  <a:pt x="1573405" y="4451995"/>
                </a:lnTo>
                <a:lnTo>
                  <a:pt x="1524796" y="4440119"/>
                </a:lnTo>
                <a:lnTo>
                  <a:pt x="1476655" y="4427403"/>
                </a:lnTo>
                <a:lnTo>
                  <a:pt x="1429031" y="4413807"/>
                </a:lnTo>
                <a:lnTo>
                  <a:pt x="1381971" y="4399296"/>
                </a:lnTo>
                <a:lnTo>
                  <a:pt x="1335522" y="4383833"/>
                </a:lnTo>
                <a:lnTo>
                  <a:pt x="1289731" y="4367381"/>
                </a:lnTo>
                <a:lnTo>
                  <a:pt x="1244647" y="4349903"/>
                </a:lnTo>
                <a:lnTo>
                  <a:pt x="1200317" y="4331362"/>
                </a:lnTo>
                <a:lnTo>
                  <a:pt x="1156788" y="4311722"/>
                </a:lnTo>
                <a:lnTo>
                  <a:pt x="1114109" y="4290946"/>
                </a:lnTo>
                <a:lnTo>
                  <a:pt x="1072325" y="4268996"/>
                </a:lnTo>
                <a:lnTo>
                  <a:pt x="1031486" y="4245837"/>
                </a:lnTo>
                <a:lnTo>
                  <a:pt x="991638" y="4221432"/>
                </a:lnTo>
                <a:lnTo>
                  <a:pt x="952829" y="4195743"/>
                </a:lnTo>
                <a:lnTo>
                  <a:pt x="915107" y="4168734"/>
                </a:lnTo>
                <a:lnTo>
                  <a:pt x="878519" y="4140368"/>
                </a:lnTo>
                <a:lnTo>
                  <a:pt x="843113" y="4110608"/>
                </a:lnTo>
                <a:lnTo>
                  <a:pt x="808936" y="4079418"/>
                </a:lnTo>
                <a:lnTo>
                  <a:pt x="786542" y="4060895"/>
                </a:lnTo>
                <a:lnTo>
                  <a:pt x="740352" y="4016205"/>
                </a:lnTo>
                <a:lnTo>
                  <a:pt x="692611" y="3961978"/>
                </a:lnTo>
                <a:lnTo>
                  <a:pt x="668278" y="3931533"/>
                </a:lnTo>
                <a:lnTo>
                  <a:pt x="643701" y="3898997"/>
                </a:lnTo>
                <a:lnTo>
                  <a:pt x="618927" y="3864470"/>
                </a:lnTo>
                <a:lnTo>
                  <a:pt x="594005" y="3828048"/>
                </a:lnTo>
                <a:lnTo>
                  <a:pt x="568982" y="3789831"/>
                </a:lnTo>
                <a:lnTo>
                  <a:pt x="543906" y="3749915"/>
                </a:lnTo>
                <a:lnTo>
                  <a:pt x="518825" y="3708399"/>
                </a:lnTo>
                <a:lnTo>
                  <a:pt x="493788" y="3665382"/>
                </a:lnTo>
                <a:lnTo>
                  <a:pt x="468841" y="3620960"/>
                </a:lnTo>
                <a:lnTo>
                  <a:pt x="444032" y="3575233"/>
                </a:lnTo>
                <a:lnTo>
                  <a:pt x="419410" y="3528297"/>
                </a:lnTo>
                <a:lnTo>
                  <a:pt x="395023" y="3480252"/>
                </a:lnTo>
                <a:lnTo>
                  <a:pt x="370918" y="3431196"/>
                </a:lnTo>
                <a:lnTo>
                  <a:pt x="347142" y="3381225"/>
                </a:lnTo>
                <a:lnTo>
                  <a:pt x="323745" y="3330439"/>
                </a:lnTo>
                <a:lnTo>
                  <a:pt x="300773" y="3278936"/>
                </a:lnTo>
                <a:lnTo>
                  <a:pt x="278276" y="3226812"/>
                </a:lnTo>
                <a:lnTo>
                  <a:pt x="256299" y="3174168"/>
                </a:lnTo>
                <a:lnTo>
                  <a:pt x="234892" y="3121099"/>
                </a:lnTo>
                <a:lnTo>
                  <a:pt x="214103" y="3067706"/>
                </a:lnTo>
                <a:lnTo>
                  <a:pt x="193978" y="3014085"/>
                </a:lnTo>
                <a:lnTo>
                  <a:pt x="174566" y="2960334"/>
                </a:lnTo>
                <a:lnTo>
                  <a:pt x="155915" y="2906553"/>
                </a:lnTo>
                <a:lnTo>
                  <a:pt x="138073" y="2852838"/>
                </a:lnTo>
                <a:lnTo>
                  <a:pt x="121088" y="2799287"/>
                </a:lnTo>
                <a:lnTo>
                  <a:pt x="105007" y="2746000"/>
                </a:lnTo>
                <a:lnTo>
                  <a:pt x="89878" y="2693074"/>
                </a:lnTo>
                <a:lnTo>
                  <a:pt x="75749" y="2640606"/>
                </a:lnTo>
                <a:lnTo>
                  <a:pt x="62668" y="2588696"/>
                </a:lnTo>
                <a:lnTo>
                  <a:pt x="50684" y="2537440"/>
                </a:lnTo>
                <a:lnTo>
                  <a:pt x="39842" y="2486938"/>
                </a:lnTo>
                <a:lnTo>
                  <a:pt x="30193" y="2437286"/>
                </a:lnTo>
                <a:lnTo>
                  <a:pt x="21783" y="2388584"/>
                </a:lnTo>
                <a:lnTo>
                  <a:pt x="14660" y="2340929"/>
                </a:lnTo>
                <a:lnTo>
                  <a:pt x="8873" y="2294419"/>
                </a:lnTo>
                <a:lnTo>
                  <a:pt x="4468" y="2249153"/>
                </a:lnTo>
                <a:lnTo>
                  <a:pt x="1494" y="2205227"/>
                </a:lnTo>
                <a:lnTo>
                  <a:pt x="0" y="2162741"/>
                </a:lnTo>
                <a:lnTo>
                  <a:pt x="31" y="2121793"/>
                </a:lnTo>
                <a:lnTo>
                  <a:pt x="1638" y="2082480"/>
                </a:lnTo>
                <a:close/>
              </a:path>
            </a:pathLst>
          </a:custGeom>
          <a:ln w="10470">
            <a:solidFill>
              <a:srgbClr val="666B72"/>
            </a:solidFill>
          </a:ln>
        </p:spPr>
        <p:txBody>
          <a:bodyPr wrap="square" lIns="0" tIns="0" rIns="0" bIns="0" rtlCol="0"/>
          <a:lstStyle/>
          <a:p>
            <a:endParaRPr sz="1024"/>
          </a:p>
        </p:txBody>
      </p:sp>
      <p:sp>
        <p:nvSpPr>
          <p:cNvPr id="12" name="object 12"/>
          <p:cNvSpPr/>
          <p:nvPr/>
        </p:nvSpPr>
        <p:spPr>
          <a:xfrm>
            <a:off x="1848995" y="1729533"/>
            <a:ext cx="1193110" cy="813602"/>
          </a:xfrm>
          <a:custGeom>
            <a:avLst/>
            <a:gdLst/>
            <a:ahLst/>
            <a:cxnLst/>
            <a:rect l="l" t="t" r="r" b="b"/>
            <a:pathLst>
              <a:path w="2331720" h="1590039">
                <a:moveTo>
                  <a:pt x="0" y="676560"/>
                </a:moveTo>
                <a:lnTo>
                  <a:pt x="3407" y="638584"/>
                </a:lnTo>
                <a:lnTo>
                  <a:pt x="11432" y="600225"/>
                </a:lnTo>
                <a:lnTo>
                  <a:pt x="23835" y="561665"/>
                </a:lnTo>
                <a:lnTo>
                  <a:pt x="40376" y="523088"/>
                </a:lnTo>
                <a:lnTo>
                  <a:pt x="60816" y="484674"/>
                </a:lnTo>
                <a:lnTo>
                  <a:pt x="84915" y="446607"/>
                </a:lnTo>
                <a:lnTo>
                  <a:pt x="112433" y="409068"/>
                </a:lnTo>
                <a:lnTo>
                  <a:pt x="143131" y="372240"/>
                </a:lnTo>
                <a:lnTo>
                  <a:pt x="176768" y="336305"/>
                </a:lnTo>
                <a:lnTo>
                  <a:pt x="213106" y="301445"/>
                </a:lnTo>
                <a:lnTo>
                  <a:pt x="251905" y="267843"/>
                </a:lnTo>
                <a:lnTo>
                  <a:pt x="292924" y="235681"/>
                </a:lnTo>
                <a:lnTo>
                  <a:pt x="335924" y="205140"/>
                </a:lnTo>
                <a:lnTo>
                  <a:pt x="380667" y="176404"/>
                </a:lnTo>
                <a:lnTo>
                  <a:pt x="426910" y="149654"/>
                </a:lnTo>
                <a:lnTo>
                  <a:pt x="474417" y="125074"/>
                </a:lnTo>
                <a:lnTo>
                  <a:pt x="522945" y="102844"/>
                </a:lnTo>
                <a:lnTo>
                  <a:pt x="572257" y="83147"/>
                </a:lnTo>
                <a:lnTo>
                  <a:pt x="622111" y="66166"/>
                </a:lnTo>
                <a:lnTo>
                  <a:pt x="660250" y="55299"/>
                </a:lnTo>
                <a:lnTo>
                  <a:pt x="701346" y="45438"/>
                </a:lnTo>
                <a:lnTo>
                  <a:pt x="745143" y="36573"/>
                </a:lnTo>
                <a:lnTo>
                  <a:pt x="791380" y="28694"/>
                </a:lnTo>
                <a:lnTo>
                  <a:pt x="839799" y="21792"/>
                </a:lnTo>
                <a:lnTo>
                  <a:pt x="890140" y="15856"/>
                </a:lnTo>
                <a:lnTo>
                  <a:pt x="942145" y="10877"/>
                </a:lnTo>
                <a:lnTo>
                  <a:pt x="995555" y="6846"/>
                </a:lnTo>
                <a:lnTo>
                  <a:pt x="1050110" y="3753"/>
                </a:lnTo>
                <a:lnTo>
                  <a:pt x="1105551" y="1587"/>
                </a:lnTo>
                <a:lnTo>
                  <a:pt x="1161619" y="339"/>
                </a:lnTo>
                <a:lnTo>
                  <a:pt x="1218056" y="0"/>
                </a:lnTo>
                <a:lnTo>
                  <a:pt x="1274601" y="559"/>
                </a:lnTo>
                <a:lnTo>
                  <a:pt x="1330997" y="2007"/>
                </a:lnTo>
                <a:lnTo>
                  <a:pt x="1386984" y="4334"/>
                </a:lnTo>
                <a:lnTo>
                  <a:pt x="1442303" y="7531"/>
                </a:lnTo>
                <a:lnTo>
                  <a:pt x="1496695" y="11587"/>
                </a:lnTo>
                <a:lnTo>
                  <a:pt x="1549901" y="16493"/>
                </a:lnTo>
                <a:lnTo>
                  <a:pt x="1601661" y="22240"/>
                </a:lnTo>
                <a:lnTo>
                  <a:pt x="1651718" y="28817"/>
                </a:lnTo>
                <a:lnTo>
                  <a:pt x="1699811" y="36215"/>
                </a:lnTo>
                <a:lnTo>
                  <a:pt x="1745682" y="44424"/>
                </a:lnTo>
                <a:lnTo>
                  <a:pt x="1789071" y="53434"/>
                </a:lnTo>
                <a:lnTo>
                  <a:pt x="1829720" y="63235"/>
                </a:lnTo>
                <a:lnTo>
                  <a:pt x="1867370" y="73819"/>
                </a:lnTo>
                <a:lnTo>
                  <a:pt x="1950769" y="104681"/>
                </a:lnTo>
                <a:lnTo>
                  <a:pt x="1997715" y="127153"/>
                </a:lnTo>
                <a:lnTo>
                  <a:pt x="2042403" y="152381"/>
                </a:lnTo>
                <a:lnTo>
                  <a:pt x="2084638" y="180152"/>
                </a:lnTo>
                <a:lnTo>
                  <a:pt x="2124222" y="210256"/>
                </a:lnTo>
                <a:lnTo>
                  <a:pt x="2160961" y="242481"/>
                </a:lnTo>
                <a:lnTo>
                  <a:pt x="2194658" y="276617"/>
                </a:lnTo>
                <a:lnTo>
                  <a:pt x="2225117" y="312451"/>
                </a:lnTo>
                <a:lnTo>
                  <a:pt x="2252143" y="349773"/>
                </a:lnTo>
                <a:lnTo>
                  <a:pt x="2275539" y="388372"/>
                </a:lnTo>
                <a:lnTo>
                  <a:pt x="2295110" y="428035"/>
                </a:lnTo>
                <a:lnTo>
                  <a:pt x="2310659" y="468553"/>
                </a:lnTo>
                <a:lnTo>
                  <a:pt x="2321991" y="509714"/>
                </a:lnTo>
                <a:lnTo>
                  <a:pt x="2328910" y="551306"/>
                </a:lnTo>
                <a:lnTo>
                  <a:pt x="2331220" y="593119"/>
                </a:lnTo>
                <a:lnTo>
                  <a:pt x="2328725" y="634940"/>
                </a:lnTo>
                <a:lnTo>
                  <a:pt x="2321229" y="676560"/>
                </a:lnTo>
                <a:lnTo>
                  <a:pt x="2296562" y="742849"/>
                </a:lnTo>
                <a:lnTo>
                  <a:pt x="2277454" y="779312"/>
                </a:lnTo>
                <a:lnTo>
                  <a:pt x="2254337" y="817589"/>
                </a:lnTo>
                <a:lnTo>
                  <a:pt x="2227592" y="857385"/>
                </a:lnTo>
                <a:lnTo>
                  <a:pt x="2197600" y="898401"/>
                </a:lnTo>
                <a:lnTo>
                  <a:pt x="2164741" y="940341"/>
                </a:lnTo>
                <a:lnTo>
                  <a:pt x="2129396" y="982908"/>
                </a:lnTo>
                <a:lnTo>
                  <a:pt x="2091944" y="1025803"/>
                </a:lnTo>
                <a:lnTo>
                  <a:pt x="2052768" y="1068730"/>
                </a:lnTo>
                <a:lnTo>
                  <a:pt x="2012247" y="1111392"/>
                </a:lnTo>
                <a:lnTo>
                  <a:pt x="1970762" y="1153491"/>
                </a:lnTo>
                <a:lnTo>
                  <a:pt x="1928694" y="1194729"/>
                </a:lnTo>
                <a:lnTo>
                  <a:pt x="1886423" y="1234811"/>
                </a:lnTo>
                <a:lnTo>
                  <a:pt x="1844330" y="1273437"/>
                </a:lnTo>
                <a:lnTo>
                  <a:pt x="1802796" y="1310312"/>
                </a:lnTo>
                <a:lnTo>
                  <a:pt x="1762200" y="1345138"/>
                </a:lnTo>
                <a:lnTo>
                  <a:pt x="1722924" y="1377617"/>
                </a:lnTo>
                <a:lnTo>
                  <a:pt x="1685349" y="1407453"/>
                </a:lnTo>
                <a:lnTo>
                  <a:pt x="1649854" y="1434348"/>
                </a:lnTo>
                <a:lnTo>
                  <a:pt x="1616820" y="1458004"/>
                </a:lnTo>
                <a:lnTo>
                  <a:pt x="1559660" y="1494414"/>
                </a:lnTo>
                <a:lnTo>
                  <a:pt x="1492338" y="1524832"/>
                </a:lnTo>
                <a:lnTo>
                  <a:pt x="1452375" y="1538131"/>
                </a:lnTo>
                <a:lnTo>
                  <a:pt x="1408804" y="1550067"/>
                </a:lnTo>
                <a:lnTo>
                  <a:pt x="1362068" y="1560569"/>
                </a:lnTo>
                <a:lnTo>
                  <a:pt x="1312612" y="1569571"/>
                </a:lnTo>
                <a:lnTo>
                  <a:pt x="1260880" y="1577003"/>
                </a:lnTo>
                <a:lnTo>
                  <a:pt x="1207316" y="1582797"/>
                </a:lnTo>
                <a:lnTo>
                  <a:pt x="1152365" y="1586885"/>
                </a:lnTo>
                <a:lnTo>
                  <a:pt x="1096470" y="1589199"/>
                </a:lnTo>
                <a:lnTo>
                  <a:pt x="1040077" y="1589669"/>
                </a:lnTo>
                <a:lnTo>
                  <a:pt x="983630" y="1588228"/>
                </a:lnTo>
                <a:lnTo>
                  <a:pt x="927572" y="1584807"/>
                </a:lnTo>
                <a:lnTo>
                  <a:pt x="872348" y="1579338"/>
                </a:lnTo>
                <a:lnTo>
                  <a:pt x="818403" y="1571753"/>
                </a:lnTo>
                <a:lnTo>
                  <a:pt x="766180" y="1561982"/>
                </a:lnTo>
                <a:lnTo>
                  <a:pt x="716124" y="1549958"/>
                </a:lnTo>
                <a:lnTo>
                  <a:pt x="668679" y="1535613"/>
                </a:lnTo>
                <a:lnTo>
                  <a:pt x="624290" y="1518877"/>
                </a:lnTo>
                <a:lnTo>
                  <a:pt x="583401" y="1499683"/>
                </a:lnTo>
                <a:lnTo>
                  <a:pt x="545834" y="1478147"/>
                </a:lnTo>
                <a:lnTo>
                  <a:pt x="507578" y="1452708"/>
                </a:lnTo>
                <a:lnTo>
                  <a:pt x="468897" y="1423706"/>
                </a:lnTo>
                <a:lnTo>
                  <a:pt x="430054" y="1391475"/>
                </a:lnTo>
                <a:lnTo>
                  <a:pt x="391312" y="1356355"/>
                </a:lnTo>
                <a:lnTo>
                  <a:pt x="352934" y="1318681"/>
                </a:lnTo>
                <a:lnTo>
                  <a:pt x="315184" y="1278792"/>
                </a:lnTo>
                <a:lnTo>
                  <a:pt x="278325" y="1237024"/>
                </a:lnTo>
                <a:lnTo>
                  <a:pt x="242620" y="1193715"/>
                </a:lnTo>
                <a:lnTo>
                  <a:pt x="208332" y="1149203"/>
                </a:lnTo>
                <a:lnTo>
                  <a:pt x="175725" y="1103823"/>
                </a:lnTo>
                <a:lnTo>
                  <a:pt x="145061" y="1057914"/>
                </a:lnTo>
                <a:lnTo>
                  <a:pt x="116605" y="1011813"/>
                </a:lnTo>
                <a:lnTo>
                  <a:pt x="90619" y="965858"/>
                </a:lnTo>
                <a:lnTo>
                  <a:pt x="67367" y="920384"/>
                </a:lnTo>
                <a:lnTo>
                  <a:pt x="47111" y="875730"/>
                </a:lnTo>
                <a:lnTo>
                  <a:pt x="30115" y="832233"/>
                </a:lnTo>
                <a:lnTo>
                  <a:pt x="16643" y="790231"/>
                </a:lnTo>
                <a:lnTo>
                  <a:pt x="6958" y="750059"/>
                </a:lnTo>
                <a:lnTo>
                  <a:pt x="1322" y="712057"/>
                </a:lnTo>
                <a:lnTo>
                  <a:pt x="0" y="676560"/>
                </a:lnTo>
                <a:close/>
              </a:path>
            </a:pathLst>
          </a:custGeom>
          <a:ln w="10470">
            <a:solidFill>
              <a:srgbClr val="666B72"/>
            </a:solidFill>
          </a:ln>
        </p:spPr>
        <p:txBody>
          <a:bodyPr wrap="square" lIns="0" tIns="0" rIns="0" bIns="0" rtlCol="0"/>
          <a:lstStyle/>
          <a:p>
            <a:endParaRPr sz="1024"/>
          </a:p>
        </p:txBody>
      </p:sp>
      <p:sp>
        <p:nvSpPr>
          <p:cNvPr id="13" name="object 13"/>
          <p:cNvSpPr txBox="1"/>
          <p:nvPr/>
        </p:nvSpPr>
        <p:spPr>
          <a:xfrm>
            <a:off x="2039396" y="2020381"/>
            <a:ext cx="763239" cy="188030"/>
          </a:xfrm>
          <a:prstGeom prst="rect">
            <a:avLst/>
          </a:prstGeom>
        </p:spPr>
        <p:txBody>
          <a:bodyPr vert="horz" wrap="square" lIns="0" tIns="6824" rIns="0" bIns="0" rtlCol="0">
            <a:spAutoFit/>
          </a:bodyPr>
          <a:lstStyle/>
          <a:p>
            <a:pPr marL="6499">
              <a:spcBef>
                <a:spcPts val="53"/>
              </a:spcBef>
            </a:pPr>
            <a:r>
              <a:rPr sz="1177" spc="3" dirty="0">
                <a:solidFill>
                  <a:srgbClr val="53585F"/>
                </a:solidFill>
                <a:latin typeface="Microsoft YaHei"/>
                <a:cs typeface="Microsoft YaHei"/>
              </a:rPr>
              <a:t>用户上下文</a:t>
            </a:r>
            <a:endParaRPr sz="1177" dirty="0">
              <a:latin typeface="Microsoft YaHei"/>
              <a:cs typeface="Microsoft YaHei"/>
            </a:endParaRPr>
          </a:p>
        </p:txBody>
      </p:sp>
      <p:sp>
        <p:nvSpPr>
          <p:cNvPr id="14" name="object 14"/>
          <p:cNvSpPr/>
          <p:nvPr/>
        </p:nvSpPr>
        <p:spPr>
          <a:xfrm>
            <a:off x="1364384" y="2555279"/>
            <a:ext cx="1242498" cy="882810"/>
          </a:xfrm>
          <a:custGeom>
            <a:avLst/>
            <a:gdLst/>
            <a:ahLst/>
            <a:cxnLst/>
            <a:rect l="l" t="t" r="r" b="b"/>
            <a:pathLst>
              <a:path w="2428240" h="1725295">
                <a:moveTo>
                  <a:pt x="15773" y="695452"/>
                </a:moveTo>
                <a:lnTo>
                  <a:pt x="48789" y="640893"/>
                </a:lnTo>
                <a:lnTo>
                  <a:pt x="99581" y="585511"/>
                </a:lnTo>
                <a:lnTo>
                  <a:pt x="130892" y="557677"/>
                </a:lnTo>
                <a:lnTo>
                  <a:pt x="165747" y="529838"/>
                </a:lnTo>
                <a:lnTo>
                  <a:pt x="203846" y="502059"/>
                </a:lnTo>
                <a:lnTo>
                  <a:pt x="244889" y="474407"/>
                </a:lnTo>
                <a:lnTo>
                  <a:pt x="288576" y="446948"/>
                </a:lnTo>
                <a:lnTo>
                  <a:pt x="334606" y="419750"/>
                </a:lnTo>
                <a:lnTo>
                  <a:pt x="382681" y="392879"/>
                </a:lnTo>
                <a:lnTo>
                  <a:pt x="432499" y="366402"/>
                </a:lnTo>
                <a:lnTo>
                  <a:pt x="483761" y="340385"/>
                </a:lnTo>
                <a:lnTo>
                  <a:pt x="536167" y="314894"/>
                </a:lnTo>
                <a:lnTo>
                  <a:pt x="589417" y="289997"/>
                </a:lnTo>
                <a:lnTo>
                  <a:pt x="643210" y="265759"/>
                </a:lnTo>
                <a:lnTo>
                  <a:pt x="697248" y="242249"/>
                </a:lnTo>
                <a:lnTo>
                  <a:pt x="751230" y="219531"/>
                </a:lnTo>
                <a:lnTo>
                  <a:pt x="804855" y="197673"/>
                </a:lnTo>
                <a:lnTo>
                  <a:pt x="857825" y="176741"/>
                </a:lnTo>
                <a:lnTo>
                  <a:pt x="909838" y="156802"/>
                </a:lnTo>
                <a:lnTo>
                  <a:pt x="960596" y="137923"/>
                </a:lnTo>
                <a:lnTo>
                  <a:pt x="1009797" y="120170"/>
                </a:lnTo>
                <a:lnTo>
                  <a:pt x="1057143" y="103609"/>
                </a:lnTo>
                <a:lnTo>
                  <a:pt x="1102332" y="88308"/>
                </a:lnTo>
                <a:lnTo>
                  <a:pt x="1145066" y="74333"/>
                </a:lnTo>
                <a:lnTo>
                  <a:pt x="1185043" y="61750"/>
                </a:lnTo>
                <a:lnTo>
                  <a:pt x="1221965" y="50627"/>
                </a:lnTo>
                <a:lnTo>
                  <a:pt x="1282691" y="34212"/>
                </a:lnTo>
                <a:lnTo>
                  <a:pt x="1341392" y="21175"/>
                </a:lnTo>
                <a:lnTo>
                  <a:pt x="1398142" y="11377"/>
                </a:lnTo>
                <a:lnTo>
                  <a:pt x="1453015" y="4675"/>
                </a:lnTo>
                <a:lnTo>
                  <a:pt x="1506087" y="929"/>
                </a:lnTo>
                <a:lnTo>
                  <a:pt x="1557430" y="0"/>
                </a:lnTo>
                <a:lnTo>
                  <a:pt x="1607120" y="1745"/>
                </a:lnTo>
                <a:lnTo>
                  <a:pt x="1655232" y="6025"/>
                </a:lnTo>
                <a:lnTo>
                  <a:pt x="1701839" y="12698"/>
                </a:lnTo>
                <a:lnTo>
                  <a:pt x="1747015" y="21625"/>
                </a:lnTo>
                <a:lnTo>
                  <a:pt x="1790837" y="32665"/>
                </a:lnTo>
                <a:lnTo>
                  <a:pt x="1833377" y="45676"/>
                </a:lnTo>
                <a:lnTo>
                  <a:pt x="1874711" y="60519"/>
                </a:lnTo>
                <a:lnTo>
                  <a:pt x="1914912" y="77053"/>
                </a:lnTo>
                <a:lnTo>
                  <a:pt x="1954056" y="95136"/>
                </a:lnTo>
                <a:lnTo>
                  <a:pt x="1992216" y="114629"/>
                </a:lnTo>
                <a:lnTo>
                  <a:pt x="2030330" y="136471"/>
                </a:lnTo>
                <a:lnTo>
                  <a:pt x="2068997" y="161514"/>
                </a:lnTo>
                <a:lnTo>
                  <a:pt x="2107789" y="189485"/>
                </a:lnTo>
                <a:lnTo>
                  <a:pt x="2146277" y="220112"/>
                </a:lnTo>
                <a:lnTo>
                  <a:pt x="2184031" y="253121"/>
                </a:lnTo>
                <a:lnTo>
                  <a:pt x="2220621" y="288239"/>
                </a:lnTo>
                <a:lnTo>
                  <a:pt x="2255620" y="325195"/>
                </a:lnTo>
                <a:lnTo>
                  <a:pt x="2288598" y="363715"/>
                </a:lnTo>
                <a:lnTo>
                  <a:pt x="2319125" y="403526"/>
                </a:lnTo>
                <a:lnTo>
                  <a:pt x="2346773" y="444356"/>
                </a:lnTo>
                <a:lnTo>
                  <a:pt x="2371112" y="485932"/>
                </a:lnTo>
                <a:lnTo>
                  <a:pt x="2391714" y="527981"/>
                </a:lnTo>
                <a:lnTo>
                  <a:pt x="2408148" y="570230"/>
                </a:lnTo>
                <a:lnTo>
                  <a:pt x="2419987" y="612407"/>
                </a:lnTo>
                <a:lnTo>
                  <a:pt x="2426800" y="654238"/>
                </a:lnTo>
                <a:lnTo>
                  <a:pt x="2428158" y="695452"/>
                </a:lnTo>
                <a:lnTo>
                  <a:pt x="2424399" y="733338"/>
                </a:lnTo>
                <a:lnTo>
                  <a:pt x="2416044" y="774114"/>
                </a:lnTo>
                <a:lnTo>
                  <a:pt x="2403443" y="817290"/>
                </a:lnTo>
                <a:lnTo>
                  <a:pt x="2386949" y="862377"/>
                </a:lnTo>
                <a:lnTo>
                  <a:pt x="2366912" y="908888"/>
                </a:lnTo>
                <a:lnTo>
                  <a:pt x="2343683" y="956333"/>
                </a:lnTo>
                <a:lnTo>
                  <a:pt x="2317615" y="1004223"/>
                </a:lnTo>
                <a:lnTo>
                  <a:pt x="2289057" y="1052071"/>
                </a:lnTo>
                <a:lnTo>
                  <a:pt x="2258361" y="1099387"/>
                </a:lnTo>
                <a:lnTo>
                  <a:pt x="2225878" y="1145683"/>
                </a:lnTo>
                <a:lnTo>
                  <a:pt x="2191960" y="1190469"/>
                </a:lnTo>
                <a:lnTo>
                  <a:pt x="2156957" y="1233258"/>
                </a:lnTo>
                <a:lnTo>
                  <a:pt x="2121222" y="1273560"/>
                </a:lnTo>
                <a:lnTo>
                  <a:pt x="2085104" y="1310887"/>
                </a:lnTo>
                <a:lnTo>
                  <a:pt x="2048955" y="1344750"/>
                </a:lnTo>
                <a:lnTo>
                  <a:pt x="2013127" y="1374661"/>
                </a:lnTo>
                <a:lnTo>
                  <a:pt x="1977971" y="1400130"/>
                </a:lnTo>
                <a:lnTo>
                  <a:pt x="1943837" y="1420670"/>
                </a:lnTo>
                <a:lnTo>
                  <a:pt x="1906731" y="1440199"/>
                </a:lnTo>
                <a:lnTo>
                  <a:pt x="1866607" y="1460692"/>
                </a:lnTo>
                <a:lnTo>
                  <a:pt x="1823830" y="1481904"/>
                </a:lnTo>
                <a:lnTo>
                  <a:pt x="1778762" y="1503591"/>
                </a:lnTo>
                <a:lnTo>
                  <a:pt x="1731766" y="1525508"/>
                </a:lnTo>
                <a:lnTo>
                  <a:pt x="1683207" y="1547410"/>
                </a:lnTo>
                <a:lnTo>
                  <a:pt x="1633447" y="1569052"/>
                </a:lnTo>
                <a:lnTo>
                  <a:pt x="1582850" y="1590190"/>
                </a:lnTo>
                <a:lnTo>
                  <a:pt x="1531779" y="1610578"/>
                </a:lnTo>
                <a:lnTo>
                  <a:pt x="1480597" y="1629973"/>
                </a:lnTo>
                <a:lnTo>
                  <a:pt x="1429669" y="1648129"/>
                </a:lnTo>
                <a:lnTo>
                  <a:pt x="1379356" y="1664802"/>
                </a:lnTo>
                <a:lnTo>
                  <a:pt x="1330023" y="1679747"/>
                </a:lnTo>
                <a:lnTo>
                  <a:pt x="1282034" y="1692719"/>
                </a:lnTo>
                <a:lnTo>
                  <a:pt x="1235750" y="1703474"/>
                </a:lnTo>
                <a:lnTo>
                  <a:pt x="1191536" y="1711766"/>
                </a:lnTo>
                <a:lnTo>
                  <a:pt x="1149755" y="1717351"/>
                </a:lnTo>
                <a:lnTo>
                  <a:pt x="1098003" y="1721852"/>
                </a:lnTo>
                <a:lnTo>
                  <a:pt x="1048354" y="1724363"/>
                </a:lnTo>
                <a:lnTo>
                  <a:pt x="1000556" y="1724678"/>
                </a:lnTo>
                <a:lnTo>
                  <a:pt x="954356" y="1722592"/>
                </a:lnTo>
                <a:lnTo>
                  <a:pt x="909500" y="1717898"/>
                </a:lnTo>
                <a:lnTo>
                  <a:pt x="865738" y="1710391"/>
                </a:lnTo>
                <a:lnTo>
                  <a:pt x="822815" y="1699864"/>
                </a:lnTo>
                <a:lnTo>
                  <a:pt x="780478" y="1686113"/>
                </a:lnTo>
                <a:lnTo>
                  <a:pt x="738476" y="1668931"/>
                </a:lnTo>
                <a:lnTo>
                  <a:pt x="696556" y="1648111"/>
                </a:lnTo>
                <a:lnTo>
                  <a:pt x="654464" y="1623449"/>
                </a:lnTo>
                <a:lnTo>
                  <a:pt x="611949" y="1594738"/>
                </a:lnTo>
                <a:lnTo>
                  <a:pt x="568757" y="1561773"/>
                </a:lnTo>
                <a:lnTo>
                  <a:pt x="513583" y="1515341"/>
                </a:lnTo>
                <a:lnTo>
                  <a:pt x="482234" y="1487496"/>
                </a:lnTo>
                <a:lnTo>
                  <a:pt x="448946" y="1456908"/>
                </a:lnTo>
                <a:lnTo>
                  <a:pt x="414146" y="1423833"/>
                </a:lnTo>
                <a:lnTo>
                  <a:pt x="378261" y="1388526"/>
                </a:lnTo>
                <a:lnTo>
                  <a:pt x="341717" y="1351245"/>
                </a:lnTo>
                <a:lnTo>
                  <a:pt x="304941" y="1312246"/>
                </a:lnTo>
                <a:lnTo>
                  <a:pt x="268361" y="1271785"/>
                </a:lnTo>
                <a:lnTo>
                  <a:pt x="232403" y="1230119"/>
                </a:lnTo>
                <a:lnTo>
                  <a:pt x="197493" y="1187504"/>
                </a:lnTo>
                <a:lnTo>
                  <a:pt x="164060" y="1144197"/>
                </a:lnTo>
                <a:lnTo>
                  <a:pt x="132529" y="1100454"/>
                </a:lnTo>
                <a:lnTo>
                  <a:pt x="103328" y="1056531"/>
                </a:lnTo>
                <a:lnTo>
                  <a:pt x="76883" y="1012685"/>
                </a:lnTo>
                <a:lnTo>
                  <a:pt x="53621" y="969172"/>
                </a:lnTo>
                <a:lnTo>
                  <a:pt x="33969" y="926249"/>
                </a:lnTo>
                <a:lnTo>
                  <a:pt x="18354" y="884172"/>
                </a:lnTo>
                <a:lnTo>
                  <a:pt x="7203" y="843197"/>
                </a:lnTo>
                <a:lnTo>
                  <a:pt x="943" y="803581"/>
                </a:lnTo>
                <a:lnTo>
                  <a:pt x="0" y="765581"/>
                </a:lnTo>
                <a:lnTo>
                  <a:pt x="4801" y="729452"/>
                </a:lnTo>
                <a:lnTo>
                  <a:pt x="15773" y="695452"/>
                </a:lnTo>
                <a:close/>
              </a:path>
            </a:pathLst>
          </a:custGeom>
          <a:ln w="10470">
            <a:solidFill>
              <a:srgbClr val="666B72"/>
            </a:solidFill>
          </a:ln>
        </p:spPr>
        <p:txBody>
          <a:bodyPr wrap="square" lIns="0" tIns="0" rIns="0" bIns="0" rtlCol="0"/>
          <a:lstStyle/>
          <a:p>
            <a:endParaRPr sz="1024"/>
          </a:p>
        </p:txBody>
      </p:sp>
      <p:sp>
        <p:nvSpPr>
          <p:cNvPr id="15" name="object 15"/>
          <p:cNvSpPr txBox="1"/>
          <p:nvPr/>
        </p:nvSpPr>
        <p:spPr>
          <a:xfrm>
            <a:off x="1650756" y="2895087"/>
            <a:ext cx="763239" cy="188030"/>
          </a:xfrm>
          <a:prstGeom prst="rect">
            <a:avLst/>
          </a:prstGeom>
        </p:spPr>
        <p:txBody>
          <a:bodyPr vert="horz" wrap="square" lIns="0" tIns="6824" rIns="0" bIns="0" rtlCol="0">
            <a:spAutoFit/>
          </a:bodyPr>
          <a:lstStyle/>
          <a:p>
            <a:pPr marL="6499">
              <a:spcBef>
                <a:spcPts val="53"/>
              </a:spcBef>
            </a:pPr>
            <a:r>
              <a:rPr sz="1177" spc="3" dirty="0">
                <a:solidFill>
                  <a:srgbClr val="53585F"/>
                </a:solidFill>
                <a:latin typeface="Microsoft YaHei"/>
                <a:cs typeface="Microsoft YaHei"/>
              </a:rPr>
              <a:t>商户上下文</a:t>
            </a:r>
            <a:endParaRPr sz="1177">
              <a:latin typeface="Microsoft YaHei"/>
              <a:cs typeface="Microsoft YaHei"/>
            </a:endParaRPr>
          </a:p>
        </p:txBody>
      </p:sp>
      <p:sp>
        <p:nvSpPr>
          <p:cNvPr id="16" name="object 16"/>
          <p:cNvSpPr/>
          <p:nvPr/>
        </p:nvSpPr>
        <p:spPr>
          <a:xfrm>
            <a:off x="1618587" y="4287600"/>
            <a:ext cx="1227876" cy="809053"/>
          </a:xfrm>
          <a:custGeom>
            <a:avLst/>
            <a:gdLst/>
            <a:ahLst/>
            <a:cxnLst/>
            <a:rect l="l" t="t" r="r" b="b"/>
            <a:pathLst>
              <a:path w="2399665" h="1581150">
                <a:moveTo>
                  <a:pt x="27197" y="623134"/>
                </a:moveTo>
                <a:lnTo>
                  <a:pt x="65224" y="573936"/>
                </a:lnTo>
                <a:lnTo>
                  <a:pt x="120657" y="523498"/>
                </a:lnTo>
                <a:lnTo>
                  <a:pt x="154129" y="497998"/>
                </a:lnTo>
                <a:lnTo>
                  <a:pt x="191026" y="472410"/>
                </a:lnTo>
                <a:lnTo>
                  <a:pt x="231041" y="446808"/>
                </a:lnTo>
                <a:lnTo>
                  <a:pt x="273863" y="421264"/>
                </a:lnTo>
                <a:lnTo>
                  <a:pt x="319186" y="395854"/>
                </a:lnTo>
                <a:lnTo>
                  <a:pt x="366699" y="370650"/>
                </a:lnTo>
                <a:lnTo>
                  <a:pt x="416094" y="345727"/>
                </a:lnTo>
                <a:lnTo>
                  <a:pt x="467064" y="321158"/>
                </a:lnTo>
                <a:lnTo>
                  <a:pt x="519298" y="297018"/>
                </a:lnTo>
                <a:lnTo>
                  <a:pt x="572489" y="273379"/>
                </a:lnTo>
                <a:lnTo>
                  <a:pt x="626328" y="250317"/>
                </a:lnTo>
                <a:lnTo>
                  <a:pt x="680506" y="227904"/>
                </a:lnTo>
                <a:lnTo>
                  <a:pt x="734714" y="206215"/>
                </a:lnTo>
                <a:lnTo>
                  <a:pt x="788645" y="185323"/>
                </a:lnTo>
                <a:lnTo>
                  <a:pt x="841988" y="165303"/>
                </a:lnTo>
                <a:lnTo>
                  <a:pt x="894437" y="146228"/>
                </a:lnTo>
                <a:lnTo>
                  <a:pt x="945681" y="128171"/>
                </a:lnTo>
                <a:lnTo>
                  <a:pt x="995413" y="111207"/>
                </a:lnTo>
                <a:lnTo>
                  <a:pt x="1043324" y="95410"/>
                </a:lnTo>
                <a:lnTo>
                  <a:pt x="1089105" y="80853"/>
                </a:lnTo>
                <a:lnTo>
                  <a:pt x="1132447" y="67610"/>
                </a:lnTo>
                <a:lnTo>
                  <a:pt x="1173043" y="55755"/>
                </a:lnTo>
                <a:lnTo>
                  <a:pt x="1210582" y="45362"/>
                </a:lnTo>
                <a:lnTo>
                  <a:pt x="1270160" y="30654"/>
                </a:lnTo>
                <a:lnTo>
                  <a:pt x="1327751" y="18973"/>
                </a:lnTo>
                <a:lnTo>
                  <a:pt x="1383428" y="10194"/>
                </a:lnTo>
                <a:lnTo>
                  <a:pt x="1437263" y="4189"/>
                </a:lnTo>
                <a:lnTo>
                  <a:pt x="1489331" y="833"/>
                </a:lnTo>
                <a:lnTo>
                  <a:pt x="1539704" y="0"/>
                </a:lnTo>
                <a:lnTo>
                  <a:pt x="1588454" y="1563"/>
                </a:lnTo>
                <a:lnTo>
                  <a:pt x="1635656" y="5398"/>
                </a:lnTo>
                <a:lnTo>
                  <a:pt x="1681382" y="11378"/>
                </a:lnTo>
                <a:lnTo>
                  <a:pt x="1725704" y="19377"/>
                </a:lnTo>
                <a:lnTo>
                  <a:pt x="1768697" y="29268"/>
                </a:lnTo>
                <a:lnTo>
                  <a:pt x="1810433" y="40926"/>
                </a:lnTo>
                <a:lnTo>
                  <a:pt x="1850985" y="54226"/>
                </a:lnTo>
                <a:lnTo>
                  <a:pt x="1890427" y="69040"/>
                </a:lnTo>
                <a:lnTo>
                  <a:pt x="1928830" y="85243"/>
                </a:lnTo>
                <a:lnTo>
                  <a:pt x="1966269" y="102709"/>
                </a:lnTo>
                <a:lnTo>
                  <a:pt x="2008533" y="125168"/>
                </a:lnTo>
                <a:lnTo>
                  <a:pt x="2050541" y="151076"/>
                </a:lnTo>
                <a:lnTo>
                  <a:pt x="2091905" y="180137"/>
                </a:lnTo>
                <a:lnTo>
                  <a:pt x="2132240" y="212055"/>
                </a:lnTo>
                <a:lnTo>
                  <a:pt x="2171159" y="246533"/>
                </a:lnTo>
                <a:lnTo>
                  <a:pt x="2208276" y="283275"/>
                </a:lnTo>
                <a:lnTo>
                  <a:pt x="2243204" y="321985"/>
                </a:lnTo>
                <a:lnTo>
                  <a:pt x="2275557" y="362365"/>
                </a:lnTo>
                <a:lnTo>
                  <a:pt x="2304949" y="404120"/>
                </a:lnTo>
                <a:lnTo>
                  <a:pt x="2330994" y="446953"/>
                </a:lnTo>
                <a:lnTo>
                  <a:pt x="2353304" y="490567"/>
                </a:lnTo>
                <a:lnTo>
                  <a:pt x="2371494" y="534666"/>
                </a:lnTo>
                <a:lnTo>
                  <a:pt x="2385177" y="578954"/>
                </a:lnTo>
                <a:lnTo>
                  <a:pt x="2393968" y="623134"/>
                </a:lnTo>
                <a:lnTo>
                  <a:pt x="2397898" y="661416"/>
                </a:lnTo>
                <a:lnTo>
                  <a:pt x="2399455" y="703321"/>
                </a:lnTo>
                <a:lnTo>
                  <a:pt x="2398643" y="748216"/>
                </a:lnTo>
                <a:lnTo>
                  <a:pt x="2395464" y="795467"/>
                </a:lnTo>
                <a:lnTo>
                  <a:pt x="2389922" y="844440"/>
                </a:lnTo>
                <a:lnTo>
                  <a:pt x="2382020" y="894499"/>
                </a:lnTo>
                <a:lnTo>
                  <a:pt x="2371761" y="945011"/>
                </a:lnTo>
                <a:lnTo>
                  <a:pt x="2359149" y="995341"/>
                </a:lnTo>
                <a:lnTo>
                  <a:pt x="2344187" y="1044855"/>
                </a:lnTo>
                <a:lnTo>
                  <a:pt x="2326878" y="1092918"/>
                </a:lnTo>
                <a:lnTo>
                  <a:pt x="2307225" y="1138897"/>
                </a:lnTo>
                <a:lnTo>
                  <a:pt x="2285233" y="1182157"/>
                </a:lnTo>
                <a:lnTo>
                  <a:pt x="2260903" y="1222064"/>
                </a:lnTo>
                <a:lnTo>
                  <a:pt x="2234240" y="1257983"/>
                </a:lnTo>
                <a:lnTo>
                  <a:pt x="2205246" y="1289280"/>
                </a:lnTo>
                <a:lnTo>
                  <a:pt x="2173925" y="1315320"/>
                </a:lnTo>
                <a:lnTo>
                  <a:pt x="2140280" y="1335470"/>
                </a:lnTo>
                <a:lnTo>
                  <a:pt x="2076755" y="1362826"/>
                </a:lnTo>
                <a:lnTo>
                  <a:pt x="2038321" y="1377161"/>
                </a:lnTo>
                <a:lnTo>
                  <a:pt x="1995998" y="1391788"/>
                </a:lnTo>
                <a:lnTo>
                  <a:pt x="1950206" y="1406599"/>
                </a:lnTo>
                <a:lnTo>
                  <a:pt x="1901364" y="1421484"/>
                </a:lnTo>
                <a:lnTo>
                  <a:pt x="1849892" y="1436334"/>
                </a:lnTo>
                <a:lnTo>
                  <a:pt x="1796210" y="1451040"/>
                </a:lnTo>
                <a:lnTo>
                  <a:pt x="1740736" y="1465493"/>
                </a:lnTo>
                <a:lnTo>
                  <a:pt x="1683890" y="1479584"/>
                </a:lnTo>
                <a:lnTo>
                  <a:pt x="1626092" y="1493204"/>
                </a:lnTo>
                <a:lnTo>
                  <a:pt x="1567761" y="1506244"/>
                </a:lnTo>
                <a:lnTo>
                  <a:pt x="1509316" y="1518595"/>
                </a:lnTo>
                <a:lnTo>
                  <a:pt x="1451178" y="1530147"/>
                </a:lnTo>
                <a:lnTo>
                  <a:pt x="1393765" y="1540792"/>
                </a:lnTo>
                <a:lnTo>
                  <a:pt x="1337497" y="1550421"/>
                </a:lnTo>
                <a:lnTo>
                  <a:pt x="1282793" y="1558924"/>
                </a:lnTo>
                <a:lnTo>
                  <a:pt x="1230073" y="1566193"/>
                </a:lnTo>
                <a:lnTo>
                  <a:pt x="1179757" y="1572118"/>
                </a:lnTo>
                <a:lnTo>
                  <a:pt x="1132263" y="1576590"/>
                </a:lnTo>
                <a:lnTo>
                  <a:pt x="1088012" y="1579501"/>
                </a:lnTo>
                <a:lnTo>
                  <a:pt x="1047422" y="1580741"/>
                </a:lnTo>
                <a:lnTo>
                  <a:pt x="984561" y="1579650"/>
                </a:lnTo>
                <a:lnTo>
                  <a:pt x="926336" y="1575237"/>
                </a:lnTo>
                <a:lnTo>
                  <a:pt x="872221" y="1567656"/>
                </a:lnTo>
                <a:lnTo>
                  <a:pt x="821687" y="1557061"/>
                </a:lnTo>
                <a:lnTo>
                  <a:pt x="774208" y="1543608"/>
                </a:lnTo>
                <a:lnTo>
                  <a:pt x="729256" y="1527452"/>
                </a:lnTo>
                <a:lnTo>
                  <a:pt x="686304" y="1508746"/>
                </a:lnTo>
                <a:lnTo>
                  <a:pt x="644823" y="1487647"/>
                </a:lnTo>
                <a:lnTo>
                  <a:pt x="604287" y="1464309"/>
                </a:lnTo>
                <a:lnTo>
                  <a:pt x="564169" y="1438886"/>
                </a:lnTo>
                <a:lnTo>
                  <a:pt x="523940" y="1411534"/>
                </a:lnTo>
                <a:lnTo>
                  <a:pt x="483073" y="1382407"/>
                </a:lnTo>
                <a:lnTo>
                  <a:pt x="441041" y="1351660"/>
                </a:lnTo>
                <a:lnTo>
                  <a:pt x="380933" y="1303965"/>
                </a:lnTo>
                <a:lnTo>
                  <a:pt x="348256" y="1275507"/>
                </a:lnTo>
                <a:lnTo>
                  <a:pt x="314486" y="1244369"/>
                </a:lnTo>
                <a:lnTo>
                  <a:pt x="280117" y="1210849"/>
                </a:lnTo>
                <a:lnTo>
                  <a:pt x="245639" y="1175240"/>
                </a:lnTo>
                <a:lnTo>
                  <a:pt x="211545" y="1137840"/>
                </a:lnTo>
                <a:lnTo>
                  <a:pt x="178327" y="1098944"/>
                </a:lnTo>
                <a:lnTo>
                  <a:pt x="146478" y="1058847"/>
                </a:lnTo>
                <a:lnTo>
                  <a:pt x="116489" y="1017845"/>
                </a:lnTo>
                <a:lnTo>
                  <a:pt x="88853" y="976234"/>
                </a:lnTo>
                <a:lnTo>
                  <a:pt x="64061" y="934310"/>
                </a:lnTo>
                <a:lnTo>
                  <a:pt x="42606" y="892369"/>
                </a:lnTo>
                <a:lnTo>
                  <a:pt x="24981" y="850706"/>
                </a:lnTo>
                <a:lnTo>
                  <a:pt x="11676" y="809617"/>
                </a:lnTo>
                <a:lnTo>
                  <a:pt x="3185" y="769398"/>
                </a:lnTo>
                <a:lnTo>
                  <a:pt x="0" y="730344"/>
                </a:lnTo>
                <a:lnTo>
                  <a:pt x="2611" y="692752"/>
                </a:lnTo>
                <a:lnTo>
                  <a:pt x="11513" y="656917"/>
                </a:lnTo>
                <a:lnTo>
                  <a:pt x="27197" y="623134"/>
                </a:lnTo>
                <a:close/>
              </a:path>
            </a:pathLst>
          </a:custGeom>
          <a:ln w="10470">
            <a:solidFill>
              <a:srgbClr val="666B72"/>
            </a:solidFill>
          </a:ln>
        </p:spPr>
        <p:txBody>
          <a:bodyPr wrap="square" lIns="0" tIns="0" rIns="0" bIns="0" rtlCol="0"/>
          <a:lstStyle/>
          <a:p>
            <a:endParaRPr sz="1024"/>
          </a:p>
        </p:txBody>
      </p:sp>
      <p:sp>
        <p:nvSpPr>
          <p:cNvPr id="17" name="object 17"/>
          <p:cNvSpPr/>
          <p:nvPr/>
        </p:nvSpPr>
        <p:spPr>
          <a:xfrm>
            <a:off x="2834039" y="2346160"/>
            <a:ext cx="470486" cy="684933"/>
          </a:xfrm>
          <a:custGeom>
            <a:avLst/>
            <a:gdLst/>
            <a:ahLst/>
            <a:cxnLst/>
            <a:rect l="l" t="t" r="r" b="b"/>
            <a:pathLst>
              <a:path w="919479" h="1338579">
                <a:moveTo>
                  <a:pt x="0" y="0"/>
                </a:moveTo>
                <a:lnTo>
                  <a:pt x="918894" y="1338298"/>
                </a:lnTo>
              </a:path>
            </a:pathLst>
          </a:custGeom>
          <a:ln w="20941">
            <a:solidFill>
              <a:srgbClr val="4F5459"/>
            </a:solidFill>
          </a:ln>
        </p:spPr>
        <p:txBody>
          <a:bodyPr wrap="square" lIns="0" tIns="0" rIns="0" bIns="0" rtlCol="0"/>
          <a:lstStyle/>
          <a:p>
            <a:endParaRPr sz="1024"/>
          </a:p>
        </p:txBody>
      </p:sp>
      <p:sp>
        <p:nvSpPr>
          <p:cNvPr id="18" name="object 18"/>
          <p:cNvSpPr/>
          <p:nvPr/>
        </p:nvSpPr>
        <p:spPr>
          <a:xfrm>
            <a:off x="2843548" y="3616978"/>
            <a:ext cx="266110" cy="989710"/>
          </a:xfrm>
          <a:custGeom>
            <a:avLst/>
            <a:gdLst/>
            <a:ahLst/>
            <a:cxnLst/>
            <a:rect l="l" t="t" r="r" b="b"/>
            <a:pathLst>
              <a:path w="520064" h="1934209">
                <a:moveTo>
                  <a:pt x="0" y="1933745"/>
                </a:moveTo>
                <a:lnTo>
                  <a:pt x="519742" y="0"/>
                </a:lnTo>
              </a:path>
            </a:pathLst>
          </a:custGeom>
          <a:ln w="20941">
            <a:solidFill>
              <a:srgbClr val="4F5459"/>
            </a:solidFill>
          </a:ln>
        </p:spPr>
        <p:txBody>
          <a:bodyPr wrap="square" lIns="0" tIns="0" rIns="0" bIns="0" rtlCol="0"/>
          <a:lstStyle/>
          <a:p>
            <a:endParaRPr sz="1024"/>
          </a:p>
        </p:txBody>
      </p:sp>
      <p:sp>
        <p:nvSpPr>
          <p:cNvPr id="19" name="object 19"/>
          <p:cNvSpPr/>
          <p:nvPr/>
        </p:nvSpPr>
        <p:spPr>
          <a:xfrm>
            <a:off x="2420342" y="3253450"/>
            <a:ext cx="398353" cy="56861"/>
          </a:xfrm>
          <a:custGeom>
            <a:avLst/>
            <a:gdLst/>
            <a:ahLst/>
            <a:cxnLst/>
            <a:rect l="l" t="t" r="r" b="b"/>
            <a:pathLst>
              <a:path w="778510" h="111125">
                <a:moveTo>
                  <a:pt x="0" y="0"/>
                </a:moveTo>
                <a:lnTo>
                  <a:pt x="778117" y="110979"/>
                </a:lnTo>
              </a:path>
            </a:pathLst>
          </a:custGeom>
          <a:ln w="20941">
            <a:solidFill>
              <a:srgbClr val="4F5459"/>
            </a:solidFill>
          </a:ln>
        </p:spPr>
        <p:txBody>
          <a:bodyPr wrap="square" lIns="0" tIns="0" rIns="0" bIns="0" rtlCol="0"/>
          <a:lstStyle/>
          <a:p>
            <a:endParaRPr sz="1024"/>
          </a:p>
        </p:txBody>
      </p:sp>
      <p:sp>
        <p:nvSpPr>
          <p:cNvPr id="20" name="object 20"/>
          <p:cNvSpPr/>
          <p:nvPr/>
        </p:nvSpPr>
        <p:spPr>
          <a:xfrm>
            <a:off x="2818495" y="3009065"/>
            <a:ext cx="1018952" cy="730097"/>
          </a:xfrm>
          <a:custGeom>
            <a:avLst/>
            <a:gdLst/>
            <a:ahLst/>
            <a:cxnLst/>
            <a:rect l="l" t="t" r="r" b="b"/>
            <a:pathLst>
              <a:path w="1991360" h="1426845">
                <a:moveTo>
                  <a:pt x="0" y="588587"/>
                </a:moveTo>
                <a:lnTo>
                  <a:pt x="15716" y="533210"/>
                </a:lnTo>
                <a:lnTo>
                  <a:pt x="55602" y="477478"/>
                </a:lnTo>
                <a:lnTo>
                  <a:pt x="83423" y="449681"/>
                </a:lnTo>
                <a:lnTo>
                  <a:pt x="115863" y="422038"/>
                </a:lnTo>
                <a:lnTo>
                  <a:pt x="152449" y="394630"/>
                </a:lnTo>
                <a:lnTo>
                  <a:pt x="192707" y="367536"/>
                </a:lnTo>
                <a:lnTo>
                  <a:pt x="236163" y="340839"/>
                </a:lnTo>
                <a:lnTo>
                  <a:pt x="282341" y="314618"/>
                </a:lnTo>
                <a:lnTo>
                  <a:pt x="330769" y="288954"/>
                </a:lnTo>
                <a:lnTo>
                  <a:pt x="380972" y="263928"/>
                </a:lnTo>
                <a:lnTo>
                  <a:pt x="432475" y="239621"/>
                </a:lnTo>
                <a:lnTo>
                  <a:pt x="484806" y="216114"/>
                </a:lnTo>
                <a:lnTo>
                  <a:pt x="537489" y="193487"/>
                </a:lnTo>
                <a:lnTo>
                  <a:pt x="590050" y="171820"/>
                </a:lnTo>
                <a:lnTo>
                  <a:pt x="642016" y="151196"/>
                </a:lnTo>
                <a:lnTo>
                  <a:pt x="692912" y="131693"/>
                </a:lnTo>
                <a:lnTo>
                  <a:pt x="742265" y="113394"/>
                </a:lnTo>
                <a:lnTo>
                  <a:pt x="789599" y="96379"/>
                </a:lnTo>
                <a:lnTo>
                  <a:pt x="834441" y="80728"/>
                </a:lnTo>
                <a:lnTo>
                  <a:pt x="876317" y="66523"/>
                </a:lnTo>
                <a:lnTo>
                  <a:pt x="914752" y="53843"/>
                </a:lnTo>
                <a:lnTo>
                  <a:pt x="1007865" y="26080"/>
                </a:lnTo>
                <a:lnTo>
                  <a:pt x="1064062" y="13680"/>
                </a:lnTo>
                <a:lnTo>
                  <a:pt x="1117975" y="5347"/>
                </a:lnTo>
                <a:lnTo>
                  <a:pt x="1169712" y="861"/>
                </a:lnTo>
                <a:lnTo>
                  <a:pt x="1219383" y="0"/>
                </a:lnTo>
                <a:lnTo>
                  <a:pt x="1267096" y="2540"/>
                </a:lnTo>
                <a:lnTo>
                  <a:pt x="1312962" y="8261"/>
                </a:lnTo>
                <a:lnTo>
                  <a:pt x="1357088" y="16940"/>
                </a:lnTo>
                <a:lnTo>
                  <a:pt x="1399585" y="28356"/>
                </a:lnTo>
                <a:lnTo>
                  <a:pt x="1440561" y="42286"/>
                </a:lnTo>
                <a:lnTo>
                  <a:pt x="1480126" y="58509"/>
                </a:lnTo>
                <a:lnTo>
                  <a:pt x="1518390" y="76803"/>
                </a:lnTo>
                <a:lnTo>
                  <a:pt x="1555460" y="96946"/>
                </a:lnTo>
                <a:lnTo>
                  <a:pt x="1594093" y="122119"/>
                </a:lnTo>
                <a:lnTo>
                  <a:pt x="1630888" y="151821"/>
                </a:lnTo>
                <a:lnTo>
                  <a:pt x="1665848" y="185556"/>
                </a:lnTo>
                <a:lnTo>
                  <a:pt x="1698977" y="222826"/>
                </a:lnTo>
                <a:lnTo>
                  <a:pt x="1730280" y="263134"/>
                </a:lnTo>
                <a:lnTo>
                  <a:pt x="1759759" y="305982"/>
                </a:lnTo>
                <a:lnTo>
                  <a:pt x="1787418" y="350874"/>
                </a:lnTo>
                <a:lnTo>
                  <a:pt x="1813261" y="397313"/>
                </a:lnTo>
                <a:lnTo>
                  <a:pt x="1837292" y="444801"/>
                </a:lnTo>
                <a:lnTo>
                  <a:pt x="1859514" y="492840"/>
                </a:lnTo>
                <a:lnTo>
                  <a:pt x="1879931" y="540935"/>
                </a:lnTo>
                <a:lnTo>
                  <a:pt x="1898546" y="588587"/>
                </a:lnTo>
                <a:lnTo>
                  <a:pt x="1911232" y="624544"/>
                </a:lnTo>
                <a:lnTo>
                  <a:pt x="1924055" y="665180"/>
                </a:lnTo>
                <a:lnTo>
                  <a:pt x="1936682" y="709736"/>
                </a:lnTo>
                <a:lnTo>
                  <a:pt x="1948775" y="757452"/>
                </a:lnTo>
                <a:lnTo>
                  <a:pt x="1960000" y="807568"/>
                </a:lnTo>
                <a:lnTo>
                  <a:pt x="1970021" y="859325"/>
                </a:lnTo>
                <a:lnTo>
                  <a:pt x="1978503" y="911963"/>
                </a:lnTo>
                <a:lnTo>
                  <a:pt x="1985110" y="964722"/>
                </a:lnTo>
                <a:lnTo>
                  <a:pt x="1989507" y="1016843"/>
                </a:lnTo>
                <a:lnTo>
                  <a:pt x="1991358" y="1067566"/>
                </a:lnTo>
                <a:lnTo>
                  <a:pt x="1990328" y="1116131"/>
                </a:lnTo>
                <a:lnTo>
                  <a:pt x="1986082" y="1161779"/>
                </a:lnTo>
                <a:lnTo>
                  <a:pt x="1978283" y="1203749"/>
                </a:lnTo>
                <a:lnTo>
                  <a:pt x="1966597" y="1241282"/>
                </a:lnTo>
                <a:lnTo>
                  <a:pt x="1930221" y="1300000"/>
                </a:lnTo>
                <a:lnTo>
                  <a:pt x="1879748" y="1332523"/>
                </a:lnTo>
                <a:lnTo>
                  <a:pt x="1815623" y="1357071"/>
                </a:lnTo>
                <a:lnTo>
                  <a:pt x="1777385" y="1368529"/>
                </a:lnTo>
                <a:lnTo>
                  <a:pt x="1735546" y="1379290"/>
                </a:lnTo>
                <a:lnTo>
                  <a:pt x="1690494" y="1389237"/>
                </a:lnTo>
                <a:lnTo>
                  <a:pt x="1642615" y="1398257"/>
                </a:lnTo>
                <a:lnTo>
                  <a:pt x="1592298" y="1406232"/>
                </a:lnTo>
                <a:lnTo>
                  <a:pt x="1539929" y="1413049"/>
                </a:lnTo>
                <a:lnTo>
                  <a:pt x="1485895" y="1418590"/>
                </a:lnTo>
                <a:lnTo>
                  <a:pt x="1430585" y="1422742"/>
                </a:lnTo>
                <a:lnTo>
                  <a:pt x="1374384" y="1425388"/>
                </a:lnTo>
                <a:lnTo>
                  <a:pt x="1317682" y="1426414"/>
                </a:lnTo>
                <a:lnTo>
                  <a:pt x="1260864" y="1425703"/>
                </a:lnTo>
                <a:lnTo>
                  <a:pt x="1204318" y="1423140"/>
                </a:lnTo>
                <a:lnTo>
                  <a:pt x="1148431" y="1418611"/>
                </a:lnTo>
                <a:lnTo>
                  <a:pt x="1093591" y="1411999"/>
                </a:lnTo>
                <a:lnTo>
                  <a:pt x="1040185" y="1403189"/>
                </a:lnTo>
                <a:lnTo>
                  <a:pt x="988600" y="1392065"/>
                </a:lnTo>
                <a:lnTo>
                  <a:pt x="939223" y="1378513"/>
                </a:lnTo>
                <a:lnTo>
                  <a:pt x="892442" y="1362417"/>
                </a:lnTo>
                <a:lnTo>
                  <a:pt x="853119" y="1346340"/>
                </a:lnTo>
                <a:lnTo>
                  <a:pt x="811563" y="1327486"/>
                </a:lnTo>
                <a:lnTo>
                  <a:pt x="768106" y="1306055"/>
                </a:lnTo>
                <a:lnTo>
                  <a:pt x="723077" y="1282248"/>
                </a:lnTo>
                <a:lnTo>
                  <a:pt x="676808" y="1256265"/>
                </a:lnTo>
                <a:lnTo>
                  <a:pt x="629629" y="1228307"/>
                </a:lnTo>
                <a:lnTo>
                  <a:pt x="581871" y="1198574"/>
                </a:lnTo>
                <a:lnTo>
                  <a:pt x="533863" y="1167268"/>
                </a:lnTo>
                <a:lnTo>
                  <a:pt x="485938" y="1134588"/>
                </a:lnTo>
                <a:lnTo>
                  <a:pt x="438425" y="1100735"/>
                </a:lnTo>
                <a:lnTo>
                  <a:pt x="391655" y="1065910"/>
                </a:lnTo>
                <a:lnTo>
                  <a:pt x="345958" y="1030313"/>
                </a:lnTo>
                <a:lnTo>
                  <a:pt x="301665" y="994145"/>
                </a:lnTo>
                <a:lnTo>
                  <a:pt x="259107" y="957607"/>
                </a:lnTo>
                <a:lnTo>
                  <a:pt x="218614" y="920899"/>
                </a:lnTo>
                <a:lnTo>
                  <a:pt x="180517" y="884221"/>
                </a:lnTo>
                <a:lnTo>
                  <a:pt x="145147" y="847774"/>
                </a:lnTo>
                <a:lnTo>
                  <a:pt x="112833" y="811759"/>
                </a:lnTo>
                <a:lnTo>
                  <a:pt x="83907" y="776376"/>
                </a:lnTo>
                <a:lnTo>
                  <a:pt x="58699" y="741826"/>
                </a:lnTo>
                <a:lnTo>
                  <a:pt x="37539" y="708309"/>
                </a:lnTo>
                <a:lnTo>
                  <a:pt x="8689" y="645178"/>
                </a:lnTo>
                <a:lnTo>
                  <a:pt x="0" y="588587"/>
                </a:lnTo>
                <a:close/>
              </a:path>
            </a:pathLst>
          </a:custGeom>
          <a:ln w="10470">
            <a:solidFill>
              <a:srgbClr val="666B72"/>
            </a:solidFill>
          </a:ln>
        </p:spPr>
        <p:txBody>
          <a:bodyPr wrap="square" lIns="0" tIns="0" rIns="0" bIns="0" rtlCol="0"/>
          <a:lstStyle/>
          <a:p>
            <a:endParaRPr sz="1024"/>
          </a:p>
        </p:txBody>
      </p:sp>
      <p:sp>
        <p:nvSpPr>
          <p:cNvPr id="21" name="object 21"/>
          <p:cNvSpPr txBox="1"/>
          <p:nvPr/>
        </p:nvSpPr>
        <p:spPr>
          <a:xfrm>
            <a:off x="1665943" y="3278263"/>
            <a:ext cx="2077870" cy="656620"/>
          </a:xfrm>
          <a:prstGeom prst="rect">
            <a:avLst/>
          </a:prstGeom>
        </p:spPr>
        <p:txBody>
          <a:bodyPr vert="horz" wrap="square" lIns="0" tIns="6824" rIns="0" bIns="0" rtlCol="0">
            <a:spAutoFit/>
          </a:bodyPr>
          <a:lstStyle/>
          <a:p>
            <a:pPr marL="1320902">
              <a:spcBef>
                <a:spcPts val="53"/>
              </a:spcBef>
            </a:pPr>
            <a:r>
              <a:rPr sz="1177" spc="3" dirty="0">
                <a:solidFill>
                  <a:srgbClr val="53585F"/>
                </a:solidFill>
                <a:latin typeface="Microsoft YaHei"/>
                <a:cs typeface="Microsoft YaHei"/>
              </a:rPr>
              <a:t>交易上下文</a:t>
            </a:r>
            <a:endParaRPr sz="1177">
              <a:latin typeface="Microsoft YaHei"/>
              <a:cs typeface="Microsoft YaHei"/>
            </a:endParaRPr>
          </a:p>
          <a:p>
            <a:pPr>
              <a:spcBef>
                <a:spcPts val="23"/>
              </a:spcBef>
            </a:pPr>
            <a:endParaRPr sz="1868">
              <a:latin typeface="Times New Roman"/>
              <a:cs typeface="Times New Roman"/>
            </a:endParaRPr>
          </a:p>
          <a:p>
            <a:pPr marL="6499"/>
            <a:r>
              <a:rPr sz="1177" spc="3" dirty="0">
                <a:solidFill>
                  <a:srgbClr val="53585F"/>
                </a:solidFill>
                <a:latin typeface="Microsoft YaHei"/>
                <a:cs typeface="Microsoft YaHei"/>
              </a:rPr>
              <a:t>商品上下文</a:t>
            </a:r>
            <a:endParaRPr sz="1177">
              <a:latin typeface="Microsoft YaHei"/>
              <a:cs typeface="Microsoft YaHei"/>
            </a:endParaRPr>
          </a:p>
        </p:txBody>
      </p:sp>
      <p:sp>
        <p:nvSpPr>
          <p:cNvPr id="22" name="object 22"/>
          <p:cNvSpPr/>
          <p:nvPr/>
        </p:nvSpPr>
        <p:spPr>
          <a:xfrm>
            <a:off x="3837466" y="3352420"/>
            <a:ext cx="243366" cy="0"/>
          </a:xfrm>
          <a:custGeom>
            <a:avLst/>
            <a:gdLst/>
            <a:ahLst/>
            <a:cxnLst/>
            <a:rect l="l" t="t" r="r" b="b"/>
            <a:pathLst>
              <a:path w="475614">
                <a:moveTo>
                  <a:pt x="0" y="0"/>
                </a:moveTo>
                <a:lnTo>
                  <a:pt x="475143" y="0"/>
                </a:lnTo>
              </a:path>
            </a:pathLst>
          </a:custGeom>
          <a:ln w="20941">
            <a:solidFill>
              <a:srgbClr val="4F5459"/>
            </a:solidFill>
          </a:ln>
        </p:spPr>
        <p:txBody>
          <a:bodyPr wrap="square" lIns="0" tIns="0" rIns="0" bIns="0" rtlCol="0"/>
          <a:lstStyle/>
          <a:p>
            <a:endParaRPr sz="1024"/>
          </a:p>
        </p:txBody>
      </p:sp>
      <p:sp>
        <p:nvSpPr>
          <p:cNvPr id="23" name="object 23"/>
          <p:cNvSpPr/>
          <p:nvPr/>
        </p:nvSpPr>
        <p:spPr>
          <a:xfrm>
            <a:off x="2922512" y="4812975"/>
            <a:ext cx="1128775" cy="916928"/>
          </a:xfrm>
          <a:custGeom>
            <a:avLst/>
            <a:gdLst/>
            <a:ahLst/>
            <a:cxnLst/>
            <a:rect l="l" t="t" r="r" b="b"/>
            <a:pathLst>
              <a:path w="2205990" h="1791970">
                <a:moveTo>
                  <a:pt x="333" y="689185"/>
                </a:moveTo>
                <a:lnTo>
                  <a:pt x="16974" y="618238"/>
                </a:lnTo>
                <a:lnTo>
                  <a:pt x="33518" y="583388"/>
                </a:lnTo>
                <a:lnTo>
                  <a:pt x="55010" y="549027"/>
                </a:lnTo>
                <a:lnTo>
                  <a:pt x="81049" y="515210"/>
                </a:lnTo>
                <a:lnTo>
                  <a:pt x="111235" y="481994"/>
                </a:lnTo>
                <a:lnTo>
                  <a:pt x="145166" y="449433"/>
                </a:lnTo>
                <a:lnTo>
                  <a:pt x="182443" y="417583"/>
                </a:lnTo>
                <a:lnTo>
                  <a:pt x="222663" y="386499"/>
                </a:lnTo>
                <a:lnTo>
                  <a:pt x="265427" y="356237"/>
                </a:lnTo>
                <a:lnTo>
                  <a:pt x="310334" y="326852"/>
                </a:lnTo>
                <a:lnTo>
                  <a:pt x="356983" y="298400"/>
                </a:lnTo>
                <a:lnTo>
                  <a:pt x="404973" y="270935"/>
                </a:lnTo>
                <a:lnTo>
                  <a:pt x="453904" y="244514"/>
                </a:lnTo>
                <a:lnTo>
                  <a:pt x="503374" y="219191"/>
                </a:lnTo>
                <a:lnTo>
                  <a:pt x="552983" y="195023"/>
                </a:lnTo>
                <a:lnTo>
                  <a:pt x="602331" y="172064"/>
                </a:lnTo>
                <a:lnTo>
                  <a:pt x="651016" y="150370"/>
                </a:lnTo>
                <a:lnTo>
                  <a:pt x="698638" y="129996"/>
                </a:lnTo>
                <a:lnTo>
                  <a:pt x="744796" y="110998"/>
                </a:lnTo>
                <a:lnTo>
                  <a:pt x="789089" y="93430"/>
                </a:lnTo>
                <a:lnTo>
                  <a:pt x="831117" y="77350"/>
                </a:lnTo>
                <a:lnTo>
                  <a:pt x="870479" y="62811"/>
                </a:lnTo>
                <a:lnTo>
                  <a:pt x="906773" y="49870"/>
                </a:lnTo>
                <a:lnTo>
                  <a:pt x="958745" y="33471"/>
                </a:lnTo>
                <a:lnTo>
                  <a:pt x="1010690" y="20536"/>
                </a:lnTo>
                <a:lnTo>
                  <a:pt x="1062479" y="10892"/>
                </a:lnTo>
                <a:lnTo>
                  <a:pt x="1113983" y="4369"/>
                </a:lnTo>
                <a:lnTo>
                  <a:pt x="1165070" y="795"/>
                </a:lnTo>
                <a:lnTo>
                  <a:pt x="1215612" y="0"/>
                </a:lnTo>
                <a:lnTo>
                  <a:pt x="1265478" y="1811"/>
                </a:lnTo>
                <a:lnTo>
                  <a:pt x="1314539" y="6059"/>
                </a:lnTo>
                <a:lnTo>
                  <a:pt x="1362665" y="12572"/>
                </a:lnTo>
                <a:lnTo>
                  <a:pt x="1409726" y="21179"/>
                </a:lnTo>
                <a:lnTo>
                  <a:pt x="1455592" y="31710"/>
                </a:lnTo>
                <a:lnTo>
                  <a:pt x="1500134" y="43991"/>
                </a:lnTo>
                <a:lnTo>
                  <a:pt x="1543222" y="57854"/>
                </a:lnTo>
                <a:lnTo>
                  <a:pt x="1584726" y="73127"/>
                </a:lnTo>
                <a:lnTo>
                  <a:pt x="1624515" y="89638"/>
                </a:lnTo>
                <a:lnTo>
                  <a:pt x="1662461" y="107216"/>
                </a:lnTo>
                <a:lnTo>
                  <a:pt x="1703882" y="129750"/>
                </a:lnTo>
                <a:lnTo>
                  <a:pt x="1743619" y="155863"/>
                </a:lnTo>
                <a:lnTo>
                  <a:pt x="1781675" y="185221"/>
                </a:lnTo>
                <a:lnTo>
                  <a:pt x="1818053" y="217495"/>
                </a:lnTo>
                <a:lnTo>
                  <a:pt x="1852755" y="252352"/>
                </a:lnTo>
                <a:lnTo>
                  <a:pt x="1885785" y="289461"/>
                </a:lnTo>
                <a:lnTo>
                  <a:pt x="1917145" y="328491"/>
                </a:lnTo>
                <a:lnTo>
                  <a:pt x="1946839" y="369111"/>
                </a:lnTo>
                <a:lnTo>
                  <a:pt x="1974868" y="410988"/>
                </a:lnTo>
                <a:lnTo>
                  <a:pt x="2001237" y="453792"/>
                </a:lnTo>
                <a:lnTo>
                  <a:pt x="2025948" y="497190"/>
                </a:lnTo>
                <a:lnTo>
                  <a:pt x="2049003" y="540852"/>
                </a:lnTo>
                <a:lnTo>
                  <a:pt x="2070406" y="584447"/>
                </a:lnTo>
                <a:lnTo>
                  <a:pt x="2090160" y="627642"/>
                </a:lnTo>
                <a:lnTo>
                  <a:pt x="2105087" y="663451"/>
                </a:lnTo>
                <a:lnTo>
                  <a:pt x="2120189" y="703719"/>
                </a:lnTo>
                <a:lnTo>
                  <a:pt x="2135112" y="747768"/>
                </a:lnTo>
                <a:lnTo>
                  <a:pt x="2149505" y="794920"/>
                </a:lnTo>
                <a:lnTo>
                  <a:pt x="2163016" y="844498"/>
                </a:lnTo>
                <a:lnTo>
                  <a:pt x="2175291" y="895824"/>
                </a:lnTo>
                <a:lnTo>
                  <a:pt x="2185979" y="948222"/>
                </a:lnTo>
                <a:lnTo>
                  <a:pt x="2194727" y="1001012"/>
                </a:lnTo>
                <a:lnTo>
                  <a:pt x="2201184" y="1053519"/>
                </a:lnTo>
                <a:lnTo>
                  <a:pt x="2204996" y="1105064"/>
                </a:lnTo>
                <a:lnTo>
                  <a:pt x="2205812" y="1154971"/>
                </a:lnTo>
                <a:lnTo>
                  <a:pt x="2203279" y="1202561"/>
                </a:lnTo>
                <a:lnTo>
                  <a:pt x="2197045" y="1247157"/>
                </a:lnTo>
                <a:lnTo>
                  <a:pt x="2186758" y="1288082"/>
                </a:lnTo>
                <a:lnTo>
                  <a:pt x="2172066" y="1324658"/>
                </a:lnTo>
                <a:lnTo>
                  <a:pt x="2128054" y="1382055"/>
                </a:lnTo>
                <a:lnTo>
                  <a:pt x="2074785" y="1412929"/>
                </a:lnTo>
                <a:lnTo>
                  <a:pt x="2047487" y="1426370"/>
                </a:lnTo>
                <a:lnTo>
                  <a:pt x="1981807" y="1458476"/>
                </a:lnTo>
                <a:lnTo>
                  <a:pt x="1943957" y="1476701"/>
                </a:lnTo>
                <a:lnTo>
                  <a:pt x="1903124" y="1496081"/>
                </a:lnTo>
                <a:lnTo>
                  <a:pt x="1859573" y="1516397"/>
                </a:lnTo>
                <a:lnTo>
                  <a:pt x="1813572" y="1537427"/>
                </a:lnTo>
                <a:lnTo>
                  <a:pt x="1765387" y="1558954"/>
                </a:lnTo>
                <a:lnTo>
                  <a:pt x="1715286" y="1580756"/>
                </a:lnTo>
                <a:lnTo>
                  <a:pt x="1663534" y="1602615"/>
                </a:lnTo>
                <a:lnTo>
                  <a:pt x="1610399" y="1624310"/>
                </a:lnTo>
                <a:lnTo>
                  <a:pt x="1556147" y="1645622"/>
                </a:lnTo>
                <a:lnTo>
                  <a:pt x="1501045" y="1666331"/>
                </a:lnTo>
                <a:lnTo>
                  <a:pt x="1445361" y="1686217"/>
                </a:lnTo>
                <a:lnTo>
                  <a:pt x="1389359" y="1705061"/>
                </a:lnTo>
                <a:lnTo>
                  <a:pt x="1333309" y="1722642"/>
                </a:lnTo>
                <a:lnTo>
                  <a:pt x="1277475" y="1738741"/>
                </a:lnTo>
                <a:lnTo>
                  <a:pt x="1222126" y="1753139"/>
                </a:lnTo>
                <a:lnTo>
                  <a:pt x="1167527" y="1765615"/>
                </a:lnTo>
                <a:lnTo>
                  <a:pt x="1113945" y="1775949"/>
                </a:lnTo>
                <a:lnTo>
                  <a:pt x="1061648" y="1783923"/>
                </a:lnTo>
                <a:lnTo>
                  <a:pt x="1010901" y="1789316"/>
                </a:lnTo>
                <a:lnTo>
                  <a:pt x="961973" y="1791908"/>
                </a:lnTo>
                <a:lnTo>
                  <a:pt x="915129" y="1791481"/>
                </a:lnTo>
                <a:lnTo>
                  <a:pt x="870636" y="1787813"/>
                </a:lnTo>
                <a:lnTo>
                  <a:pt x="828761" y="1780685"/>
                </a:lnTo>
                <a:lnTo>
                  <a:pt x="789771" y="1769878"/>
                </a:lnTo>
                <a:lnTo>
                  <a:pt x="753236" y="1755649"/>
                </a:lnTo>
                <a:lnTo>
                  <a:pt x="716064" y="1737683"/>
                </a:lnTo>
                <a:lnTo>
                  <a:pt x="678399" y="1716210"/>
                </a:lnTo>
                <a:lnTo>
                  <a:pt x="640385" y="1691465"/>
                </a:lnTo>
                <a:lnTo>
                  <a:pt x="602168" y="1663678"/>
                </a:lnTo>
                <a:lnTo>
                  <a:pt x="563892" y="1633084"/>
                </a:lnTo>
                <a:lnTo>
                  <a:pt x="525702" y="1599914"/>
                </a:lnTo>
                <a:lnTo>
                  <a:pt x="487742" y="1564401"/>
                </a:lnTo>
                <a:lnTo>
                  <a:pt x="450159" y="1526777"/>
                </a:lnTo>
                <a:lnTo>
                  <a:pt x="413096" y="1487275"/>
                </a:lnTo>
                <a:lnTo>
                  <a:pt x="376698" y="1446128"/>
                </a:lnTo>
                <a:lnTo>
                  <a:pt x="341110" y="1403567"/>
                </a:lnTo>
                <a:lnTo>
                  <a:pt x="306476" y="1359827"/>
                </a:lnTo>
                <a:lnTo>
                  <a:pt x="272942" y="1315138"/>
                </a:lnTo>
                <a:lnTo>
                  <a:pt x="240653" y="1269734"/>
                </a:lnTo>
                <a:lnTo>
                  <a:pt x="209753" y="1223847"/>
                </a:lnTo>
                <a:lnTo>
                  <a:pt x="180386" y="1177710"/>
                </a:lnTo>
                <a:lnTo>
                  <a:pt x="152698" y="1131555"/>
                </a:lnTo>
                <a:lnTo>
                  <a:pt x="126834" y="1085615"/>
                </a:lnTo>
                <a:lnTo>
                  <a:pt x="102938" y="1040123"/>
                </a:lnTo>
                <a:lnTo>
                  <a:pt x="81155" y="995310"/>
                </a:lnTo>
                <a:lnTo>
                  <a:pt x="61629" y="951409"/>
                </a:lnTo>
                <a:lnTo>
                  <a:pt x="44507" y="908654"/>
                </a:lnTo>
                <a:lnTo>
                  <a:pt x="29931" y="867276"/>
                </a:lnTo>
                <a:lnTo>
                  <a:pt x="18048" y="827507"/>
                </a:lnTo>
                <a:lnTo>
                  <a:pt x="9002" y="789582"/>
                </a:lnTo>
                <a:lnTo>
                  <a:pt x="0" y="720188"/>
                </a:lnTo>
                <a:lnTo>
                  <a:pt x="333" y="689185"/>
                </a:lnTo>
                <a:close/>
              </a:path>
            </a:pathLst>
          </a:custGeom>
          <a:ln w="10470">
            <a:solidFill>
              <a:srgbClr val="666B72"/>
            </a:solidFill>
          </a:ln>
        </p:spPr>
        <p:txBody>
          <a:bodyPr wrap="square" lIns="0" tIns="0" rIns="0" bIns="0" rtlCol="0"/>
          <a:lstStyle/>
          <a:p>
            <a:endParaRPr sz="1024"/>
          </a:p>
        </p:txBody>
      </p:sp>
      <p:sp>
        <p:nvSpPr>
          <p:cNvPr id="24" name="object 24"/>
          <p:cNvSpPr txBox="1"/>
          <p:nvPr/>
        </p:nvSpPr>
        <p:spPr>
          <a:xfrm>
            <a:off x="3389598" y="5202398"/>
            <a:ext cx="257337" cy="188030"/>
          </a:xfrm>
          <a:prstGeom prst="rect">
            <a:avLst/>
          </a:prstGeom>
        </p:spPr>
        <p:txBody>
          <a:bodyPr vert="horz" wrap="square" lIns="0" tIns="6824" rIns="0" bIns="0" rtlCol="0">
            <a:spAutoFit/>
          </a:bodyPr>
          <a:lstStyle/>
          <a:p>
            <a:pPr marL="6499">
              <a:spcBef>
                <a:spcPts val="53"/>
              </a:spcBef>
            </a:pPr>
            <a:r>
              <a:rPr sz="1177" spc="3" dirty="0">
                <a:solidFill>
                  <a:srgbClr val="53585F"/>
                </a:solidFill>
                <a:latin typeface="Microsoft YaHei"/>
                <a:cs typeface="Microsoft YaHei"/>
              </a:rPr>
              <a:t>……</a:t>
            </a:r>
            <a:endParaRPr sz="1177">
              <a:latin typeface="Microsoft YaHei"/>
              <a:cs typeface="Microsoft YaHei"/>
            </a:endParaRPr>
          </a:p>
        </p:txBody>
      </p:sp>
      <p:sp>
        <p:nvSpPr>
          <p:cNvPr id="25" name="object 25"/>
          <p:cNvSpPr/>
          <p:nvPr/>
        </p:nvSpPr>
        <p:spPr>
          <a:xfrm>
            <a:off x="3275145" y="3706195"/>
            <a:ext cx="111448" cy="1132350"/>
          </a:xfrm>
          <a:custGeom>
            <a:avLst/>
            <a:gdLst/>
            <a:ahLst/>
            <a:cxnLst/>
            <a:rect l="l" t="t" r="r" b="b"/>
            <a:pathLst>
              <a:path w="217804" h="2212975">
                <a:moveTo>
                  <a:pt x="217613" y="2212874"/>
                </a:moveTo>
                <a:lnTo>
                  <a:pt x="0" y="0"/>
                </a:lnTo>
              </a:path>
            </a:pathLst>
          </a:custGeom>
          <a:ln w="20941">
            <a:solidFill>
              <a:srgbClr val="4F5459"/>
            </a:solidFill>
          </a:ln>
        </p:spPr>
        <p:txBody>
          <a:bodyPr wrap="square" lIns="0" tIns="0" rIns="0" bIns="0" rtlCol="0"/>
          <a:lstStyle/>
          <a:p>
            <a:endParaRPr sz="1024"/>
          </a:p>
        </p:txBody>
      </p:sp>
      <p:sp>
        <p:nvSpPr>
          <p:cNvPr id="26" name="object 26"/>
          <p:cNvSpPr/>
          <p:nvPr/>
        </p:nvSpPr>
        <p:spPr>
          <a:xfrm>
            <a:off x="1411727" y="3491773"/>
            <a:ext cx="1227876" cy="809053"/>
          </a:xfrm>
          <a:custGeom>
            <a:avLst/>
            <a:gdLst/>
            <a:ahLst/>
            <a:cxnLst/>
            <a:rect l="l" t="t" r="r" b="b"/>
            <a:pathLst>
              <a:path w="2399665" h="1581150">
                <a:moveTo>
                  <a:pt x="27197" y="623134"/>
                </a:moveTo>
                <a:lnTo>
                  <a:pt x="65224" y="573936"/>
                </a:lnTo>
                <a:lnTo>
                  <a:pt x="120657" y="523498"/>
                </a:lnTo>
                <a:lnTo>
                  <a:pt x="154129" y="497998"/>
                </a:lnTo>
                <a:lnTo>
                  <a:pt x="191026" y="472410"/>
                </a:lnTo>
                <a:lnTo>
                  <a:pt x="231041" y="446808"/>
                </a:lnTo>
                <a:lnTo>
                  <a:pt x="273863" y="421264"/>
                </a:lnTo>
                <a:lnTo>
                  <a:pt x="319186" y="395854"/>
                </a:lnTo>
                <a:lnTo>
                  <a:pt x="366699" y="370650"/>
                </a:lnTo>
                <a:lnTo>
                  <a:pt x="416094" y="345727"/>
                </a:lnTo>
                <a:lnTo>
                  <a:pt x="467064" y="321158"/>
                </a:lnTo>
                <a:lnTo>
                  <a:pt x="519298" y="297018"/>
                </a:lnTo>
                <a:lnTo>
                  <a:pt x="572489" y="273379"/>
                </a:lnTo>
                <a:lnTo>
                  <a:pt x="626328" y="250317"/>
                </a:lnTo>
                <a:lnTo>
                  <a:pt x="680506" y="227904"/>
                </a:lnTo>
                <a:lnTo>
                  <a:pt x="734714" y="206215"/>
                </a:lnTo>
                <a:lnTo>
                  <a:pt x="788645" y="185323"/>
                </a:lnTo>
                <a:lnTo>
                  <a:pt x="841988" y="165303"/>
                </a:lnTo>
                <a:lnTo>
                  <a:pt x="894437" y="146228"/>
                </a:lnTo>
                <a:lnTo>
                  <a:pt x="945681" y="128171"/>
                </a:lnTo>
                <a:lnTo>
                  <a:pt x="995413" y="111207"/>
                </a:lnTo>
                <a:lnTo>
                  <a:pt x="1043324" y="95410"/>
                </a:lnTo>
                <a:lnTo>
                  <a:pt x="1089105" y="80853"/>
                </a:lnTo>
                <a:lnTo>
                  <a:pt x="1132447" y="67610"/>
                </a:lnTo>
                <a:lnTo>
                  <a:pt x="1173043" y="55755"/>
                </a:lnTo>
                <a:lnTo>
                  <a:pt x="1210582" y="45362"/>
                </a:lnTo>
                <a:lnTo>
                  <a:pt x="1270160" y="30654"/>
                </a:lnTo>
                <a:lnTo>
                  <a:pt x="1327751" y="18973"/>
                </a:lnTo>
                <a:lnTo>
                  <a:pt x="1383428" y="10193"/>
                </a:lnTo>
                <a:lnTo>
                  <a:pt x="1437263" y="4189"/>
                </a:lnTo>
                <a:lnTo>
                  <a:pt x="1489331" y="833"/>
                </a:lnTo>
                <a:lnTo>
                  <a:pt x="1539704" y="0"/>
                </a:lnTo>
                <a:lnTo>
                  <a:pt x="1588454" y="1563"/>
                </a:lnTo>
                <a:lnTo>
                  <a:pt x="1635656" y="5398"/>
                </a:lnTo>
                <a:lnTo>
                  <a:pt x="1681382" y="11378"/>
                </a:lnTo>
                <a:lnTo>
                  <a:pt x="1725704" y="19377"/>
                </a:lnTo>
                <a:lnTo>
                  <a:pt x="1768697" y="29268"/>
                </a:lnTo>
                <a:lnTo>
                  <a:pt x="1810433" y="40927"/>
                </a:lnTo>
                <a:lnTo>
                  <a:pt x="1850985" y="54226"/>
                </a:lnTo>
                <a:lnTo>
                  <a:pt x="1890427" y="69040"/>
                </a:lnTo>
                <a:lnTo>
                  <a:pt x="1928830" y="85243"/>
                </a:lnTo>
                <a:lnTo>
                  <a:pt x="1966269" y="102709"/>
                </a:lnTo>
                <a:lnTo>
                  <a:pt x="2008533" y="125167"/>
                </a:lnTo>
                <a:lnTo>
                  <a:pt x="2050541" y="151075"/>
                </a:lnTo>
                <a:lnTo>
                  <a:pt x="2091905" y="180137"/>
                </a:lnTo>
                <a:lnTo>
                  <a:pt x="2132240" y="212055"/>
                </a:lnTo>
                <a:lnTo>
                  <a:pt x="2171159" y="246533"/>
                </a:lnTo>
                <a:lnTo>
                  <a:pt x="2208276" y="283275"/>
                </a:lnTo>
                <a:lnTo>
                  <a:pt x="2243204" y="321985"/>
                </a:lnTo>
                <a:lnTo>
                  <a:pt x="2275557" y="362365"/>
                </a:lnTo>
                <a:lnTo>
                  <a:pt x="2304949" y="404120"/>
                </a:lnTo>
                <a:lnTo>
                  <a:pt x="2330994" y="446953"/>
                </a:lnTo>
                <a:lnTo>
                  <a:pt x="2353304" y="490567"/>
                </a:lnTo>
                <a:lnTo>
                  <a:pt x="2371494" y="534666"/>
                </a:lnTo>
                <a:lnTo>
                  <a:pt x="2385177" y="578954"/>
                </a:lnTo>
                <a:lnTo>
                  <a:pt x="2393967" y="623134"/>
                </a:lnTo>
                <a:lnTo>
                  <a:pt x="2397897" y="661415"/>
                </a:lnTo>
                <a:lnTo>
                  <a:pt x="2399455" y="703321"/>
                </a:lnTo>
                <a:lnTo>
                  <a:pt x="2398642" y="748216"/>
                </a:lnTo>
                <a:lnTo>
                  <a:pt x="2395463" y="795467"/>
                </a:lnTo>
                <a:lnTo>
                  <a:pt x="2389921" y="844440"/>
                </a:lnTo>
                <a:lnTo>
                  <a:pt x="2382019" y="894499"/>
                </a:lnTo>
                <a:lnTo>
                  <a:pt x="2371761" y="945011"/>
                </a:lnTo>
                <a:lnTo>
                  <a:pt x="2359149" y="995341"/>
                </a:lnTo>
                <a:lnTo>
                  <a:pt x="2344187" y="1044855"/>
                </a:lnTo>
                <a:lnTo>
                  <a:pt x="2326878" y="1092918"/>
                </a:lnTo>
                <a:lnTo>
                  <a:pt x="2307225" y="1138897"/>
                </a:lnTo>
                <a:lnTo>
                  <a:pt x="2285233" y="1182157"/>
                </a:lnTo>
                <a:lnTo>
                  <a:pt x="2260903" y="1222064"/>
                </a:lnTo>
                <a:lnTo>
                  <a:pt x="2234240" y="1257983"/>
                </a:lnTo>
                <a:lnTo>
                  <a:pt x="2205246" y="1289280"/>
                </a:lnTo>
                <a:lnTo>
                  <a:pt x="2173925" y="1315320"/>
                </a:lnTo>
                <a:lnTo>
                  <a:pt x="2140280" y="1335470"/>
                </a:lnTo>
                <a:lnTo>
                  <a:pt x="2076755" y="1362826"/>
                </a:lnTo>
                <a:lnTo>
                  <a:pt x="2038321" y="1377161"/>
                </a:lnTo>
                <a:lnTo>
                  <a:pt x="1995998" y="1391788"/>
                </a:lnTo>
                <a:lnTo>
                  <a:pt x="1950206" y="1406599"/>
                </a:lnTo>
                <a:lnTo>
                  <a:pt x="1901364" y="1421484"/>
                </a:lnTo>
                <a:lnTo>
                  <a:pt x="1849893" y="1436334"/>
                </a:lnTo>
                <a:lnTo>
                  <a:pt x="1796210" y="1451040"/>
                </a:lnTo>
                <a:lnTo>
                  <a:pt x="1740736" y="1465493"/>
                </a:lnTo>
                <a:lnTo>
                  <a:pt x="1683890" y="1479584"/>
                </a:lnTo>
                <a:lnTo>
                  <a:pt x="1626092" y="1493204"/>
                </a:lnTo>
                <a:lnTo>
                  <a:pt x="1567761" y="1506244"/>
                </a:lnTo>
                <a:lnTo>
                  <a:pt x="1509316" y="1518595"/>
                </a:lnTo>
                <a:lnTo>
                  <a:pt x="1451178" y="1530147"/>
                </a:lnTo>
                <a:lnTo>
                  <a:pt x="1393765" y="1540793"/>
                </a:lnTo>
                <a:lnTo>
                  <a:pt x="1337497" y="1550421"/>
                </a:lnTo>
                <a:lnTo>
                  <a:pt x="1282793" y="1558924"/>
                </a:lnTo>
                <a:lnTo>
                  <a:pt x="1230073" y="1566193"/>
                </a:lnTo>
                <a:lnTo>
                  <a:pt x="1179757" y="1572118"/>
                </a:lnTo>
                <a:lnTo>
                  <a:pt x="1132263" y="1576590"/>
                </a:lnTo>
                <a:lnTo>
                  <a:pt x="1088012" y="1579501"/>
                </a:lnTo>
                <a:lnTo>
                  <a:pt x="1047422" y="1580740"/>
                </a:lnTo>
                <a:lnTo>
                  <a:pt x="984561" y="1579650"/>
                </a:lnTo>
                <a:lnTo>
                  <a:pt x="926336" y="1575237"/>
                </a:lnTo>
                <a:lnTo>
                  <a:pt x="872221" y="1567656"/>
                </a:lnTo>
                <a:lnTo>
                  <a:pt x="821687" y="1557061"/>
                </a:lnTo>
                <a:lnTo>
                  <a:pt x="774208" y="1543608"/>
                </a:lnTo>
                <a:lnTo>
                  <a:pt x="729256" y="1527452"/>
                </a:lnTo>
                <a:lnTo>
                  <a:pt x="686304" y="1508746"/>
                </a:lnTo>
                <a:lnTo>
                  <a:pt x="644823" y="1487647"/>
                </a:lnTo>
                <a:lnTo>
                  <a:pt x="604287" y="1464309"/>
                </a:lnTo>
                <a:lnTo>
                  <a:pt x="564169" y="1438886"/>
                </a:lnTo>
                <a:lnTo>
                  <a:pt x="523940" y="1411533"/>
                </a:lnTo>
                <a:lnTo>
                  <a:pt x="483073" y="1382407"/>
                </a:lnTo>
                <a:lnTo>
                  <a:pt x="441041" y="1351660"/>
                </a:lnTo>
                <a:lnTo>
                  <a:pt x="380933" y="1303964"/>
                </a:lnTo>
                <a:lnTo>
                  <a:pt x="348256" y="1275507"/>
                </a:lnTo>
                <a:lnTo>
                  <a:pt x="314486" y="1244369"/>
                </a:lnTo>
                <a:lnTo>
                  <a:pt x="280117" y="1210849"/>
                </a:lnTo>
                <a:lnTo>
                  <a:pt x="245639" y="1175240"/>
                </a:lnTo>
                <a:lnTo>
                  <a:pt x="211545" y="1137840"/>
                </a:lnTo>
                <a:lnTo>
                  <a:pt x="178327" y="1098943"/>
                </a:lnTo>
                <a:lnTo>
                  <a:pt x="146478" y="1058846"/>
                </a:lnTo>
                <a:lnTo>
                  <a:pt x="116489" y="1017845"/>
                </a:lnTo>
                <a:lnTo>
                  <a:pt x="88853" y="976234"/>
                </a:lnTo>
                <a:lnTo>
                  <a:pt x="64061" y="934310"/>
                </a:lnTo>
                <a:lnTo>
                  <a:pt x="42606" y="892369"/>
                </a:lnTo>
                <a:lnTo>
                  <a:pt x="24981" y="850706"/>
                </a:lnTo>
                <a:lnTo>
                  <a:pt x="11676" y="809617"/>
                </a:lnTo>
                <a:lnTo>
                  <a:pt x="3185" y="769398"/>
                </a:lnTo>
                <a:lnTo>
                  <a:pt x="0" y="730344"/>
                </a:lnTo>
                <a:lnTo>
                  <a:pt x="2611" y="692752"/>
                </a:lnTo>
                <a:lnTo>
                  <a:pt x="11513" y="656917"/>
                </a:lnTo>
                <a:lnTo>
                  <a:pt x="27197" y="623134"/>
                </a:lnTo>
                <a:close/>
              </a:path>
            </a:pathLst>
          </a:custGeom>
          <a:ln w="10470">
            <a:solidFill>
              <a:srgbClr val="666B72"/>
            </a:solidFill>
          </a:ln>
        </p:spPr>
        <p:txBody>
          <a:bodyPr wrap="square" lIns="0" tIns="0" rIns="0" bIns="0" rtlCol="0"/>
          <a:lstStyle/>
          <a:p>
            <a:endParaRPr sz="1024"/>
          </a:p>
        </p:txBody>
      </p:sp>
      <p:sp>
        <p:nvSpPr>
          <p:cNvPr id="27" name="object 27"/>
          <p:cNvSpPr txBox="1"/>
          <p:nvPr/>
        </p:nvSpPr>
        <p:spPr>
          <a:xfrm>
            <a:off x="1826674" y="4632738"/>
            <a:ext cx="763239" cy="188030"/>
          </a:xfrm>
          <a:prstGeom prst="rect">
            <a:avLst/>
          </a:prstGeom>
        </p:spPr>
        <p:txBody>
          <a:bodyPr vert="horz" wrap="square" lIns="0" tIns="6824" rIns="0" bIns="0" rtlCol="0">
            <a:spAutoFit/>
          </a:bodyPr>
          <a:lstStyle/>
          <a:p>
            <a:pPr marL="6499">
              <a:spcBef>
                <a:spcPts val="53"/>
              </a:spcBef>
            </a:pPr>
            <a:r>
              <a:rPr sz="1177" spc="3" dirty="0">
                <a:solidFill>
                  <a:srgbClr val="53585F"/>
                </a:solidFill>
                <a:latin typeface="Microsoft YaHei"/>
                <a:cs typeface="Microsoft YaHei"/>
              </a:rPr>
              <a:t>服务上下文</a:t>
            </a:r>
            <a:endParaRPr sz="1177">
              <a:latin typeface="Microsoft YaHei"/>
              <a:cs typeface="Microsoft YaHei"/>
            </a:endParaRPr>
          </a:p>
        </p:txBody>
      </p:sp>
      <p:sp>
        <p:nvSpPr>
          <p:cNvPr id="28" name="object 28"/>
          <p:cNvSpPr/>
          <p:nvPr/>
        </p:nvSpPr>
        <p:spPr>
          <a:xfrm>
            <a:off x="7057018" y="2060510"/>
            <a:ext cx="3942591" cy="1463445"/>
          </a:xfrm>
          <a:custGeom>
            <a:avLst/>
            <a:gdLst/>
            <a:ahLst/>
            <a:cxnLst/>
            <a:rect l="l" t="t" r="r" b="b"/>
            <a:pathLst>
              <a:path w="7705090" h="2860040">
                <a:moveTo>
                  <a:pt x="0" y="0"/>
                </a:moveTo>
                <a:lnTo>
                  <a:pt x="7704618" y="0"/>
                </a:lnTo>
                <a:lnTo>
                  <a:pt x="7704618" y="2859504"/>
                </a:lnTo>
                <a:lnTo>
                  <a:pt x="0" y="2859504"/>
                </a:lnTo>
                <a:lnTo>
                  <a:pt x="0" y="0"/>
                </a:lnTo>
                <a:close/>
              </a:path>
            </a:pathLst>
          </a:custGeom>
          <a:ln w="10470">
            <a:solidFill>
              <a:srgbClr val="B0B6BA"/>
            </a:solidFill>
          </a:ln>
        </p:spPr>
        <p:txBody>
          <a:bodyPr wrap="square" lIns="0" tIns="0" rIns="0" bIns="0" rtlCol="0"/>
          <a:lstStyle/>
          <a:p>
            <a:endParaRPr sz="1024"/>
          </a:p>
        </p:txBody>
      </p:sp>
      <p:sp>
        <p:nvSpPr>
          <p:cNvPr id="29" name="object 29"/>
          <p:cNvSpPr txBox="1"/>
          <p:nvPr/>
        </p:nvSpPr>
        <p:spPr>
          <a:xfrm>
            <a:off x="7087156" y="2321609"/>
            <a:ext cx="3767784" cy="937030"/>
          </a:xfrm>
          <a:prstGeom prst="rect">
            <a:avLst/>
          </a:prstGeom>
        </p:spPr>
        <p:txBody>
          <a:bodyPr vert="horz" wrap="square" lIns="0" tIns="7472" rIns="0" bIns="0" rtlCol="0">
            <a:spAutoFit/>
          </a:bodyPr>
          <a:lstStyle/>
          <a:p>
            <a:pPr marL="289201" indent="-289201">
              <a:spcBef>
                <a:spcPts val="58"/>
              </a:spcBef>
              <a:buClr>
                <a:srgbClr val="53585F"/>
              </a:buClr>
              <a:buFont typeface="Arial"/>
              <a:buChar char="•"/>
              <a:tabLst>
                <a:tab pos="289201" algn="l"/>
                <a:tab pos="289526" algn="l"/>
              </a:tabLst>
            </a:pPr>
            <a:r>
              <a:rPr sz="1510" spc="8" dirty="0">
                <a:solidFill>
                  <a:srgbClr val="666B72"/>
                </a:solidFill>
                <a:latin typeface="Microsoft YaHei"/>
                <a:cs typeface="Microsoft YaHei"/>
              </a:rPr>
              <a:t>跨上下文之间不存在实体引用</a:t>
            </a:r>
            <a:endParaRPr sz="1510">
              <a:latin typeface="Microsoft YaHei"/>
              <a:cs typeface="Microsoft YaHei"/>
            </a:endParaRPr>
          </a:p>
          <a:p>
            <a:pPr marL="289201" marR="2599" indent="-289201">
              <a:spcBef>
                <a:spcPts val="3"/>
              </a:spcBef>
              <a:buClr>
                <a:srgbClr val="53585F"/>
              </a:buClr>
              <a:buFont typeface="Arial"/>
              <a:buChar char="•"/>
              <a:tabLst>
                <a:tab pos="289201" algn="l"/>
                <a:tab pos="289526" algn="l"/>
              </a:tabLst>
            </a:pPr>
            <a:r>
              <a:rPr sz="1510" spc="8" dirty="0">
                <a:solidFill>
                  <a:srgbClr val="666B72"/>
                </a:solidFill>
                <a:latin typeface="Microsoft YaHei"/>
                <a:cs typeface="Microsoft YaHei"/>
              </a:rPr>
              <a:t>是否要抽象一个值对象取决于上下文的边 </a:t>
            </a:r>
            <a:r>
              <a:rPr sz="1510" spc="8" dirty="0">
                <a:solidFill>
                  <a:srgbClr val="53585F"/>
                </a:solidFill>
                <a:latin typeface="Microsoft YaHei"/>
                <a:cs typeface="Microsoft YaHei"/>
              </a:rPr>
              <a:t>界范围</a:t>
            </a:r>
            <a:endParaRPr sz="1510">
              <a:latin typeface="Microsoft YaHei"/>
              <a:cs typeface="Microsoft YaHei"/>
            </a:endParaRPr>
          </a:p>
          <a:p>
            <a:pPr marL="289201" indent="-289201">
              <a:spcBef>
                <a:spcPts val="5"/>
              </a:spcBef>
              <a:buFont typeface="Arial"/>
              <a:buChar char="•"/>
              <a:tabLst>
                <a:tab pos="289201" algn="l"/>
                <a:tab pos="289526" algn="l"/>
              </a:tabLst>
            </a:pPr>
            <a:r>
              <a:rPr sz="1510" spc="8" dirty="0">
                <a:solidFill>
                  <a:srgbClr val="53585F"/>
                </a:solidFill>
                <a:latin typeface="Microsoft YaHei"/>
                <a:cs typeface="Microsoft YaHei"/>
              </a:rPr>
              <a:t>关注对象胜于关注表结构</a:t>
            </a:r>
            <a:endParaRPr sz="1510">
              <a:latin typeface="Microsoft YaHei"/>
              <a:cs typeface="Microsoft YaHei"/>
            </a:endParaRPr>
          </a:p>
        </p:txBody>
      </p:sp>
      <p:sp>
        <p:nvSpPr>
          <p:cNvPr id="30" name="object 30"/>
          <p:cNvSpPr txBox="1"/>
          <p:nvPr/>
        </p:nvSpPr>
        <p:spPr>
          <a:xfrm>
            <a:off x="7057018" y="4053443"/>
            <a:ext cx="3942591" cy="1487173"/>
          </a:xfrm>
          <a:prstGeom prst="rect">
            <a:avLst/>
          </a:prstGeom>
          <a:solidFill>
            <a:srgbClr val="FFFFFF"/>
          </a:solidFill>
          <a:ln w="20941">
            <a:solidFill>
              <a:srgbClr val="A6AAB1"/>
            </a:solidFill>
          </a:ln>
        </p:spPr>
        <p:txBody>
          <a:bodyPr vert="horz" wrap="square" lIns="0" tIns="37690" rIns="0" bIns="0" rtlCol="0">
            <a:spAutoFit/>
          </a:bodyPr>
          <a:lstStyle/>
          <a:p>
            <a:pPr marL="29895" marR="116656">
              <a:lnSpc>
                <a:spcPct val="100099"/>
              </a:lnSpc>
              <a:spcBef>
                <a:spcPts val="297"/>
              </a:spcBef>
            </a:pPr>
            <a:r>
              <a:rPr sz="1177" spc="-143" dirty="0">
                <a:latin typeface="PMingLiU"/>
                <a:cs typeface="PMingLiU"/>
              </a:rPr>
              <a:t>使⽤用微服务架构</a:t>
            </a:r>
            <a:r>
              <a:rPr sz="1177" spc="3" dirty="0">
                <a:latin typeface="PMingLiU"/>
                <a:cs typeface="PMingLiU"/>
              </a:rPr>
              <a:t>，</a:t>
            </a:r>
            <a:r>
              <a:rPr sz="1177" spc="-174" dirty="0">
                <a:latin typeface="PMingLiU"/>
                <a:cs typeface="PMingLiU"/>
              </a:rPr>
              <a:t>服务之间的确在变量量层⾯面做到了了彼此隔 </a:t>
            </a:r>
            <a:r>
              <a:rPr sz="1177" spc="3" dirty="0" err="1">
                <a:latin typeface="PMingLiU"/>
                <a:cs typeface="PMingLiU"/>
              </a:rPr>
              <a:t>离，</a:t>
            </a:r>
            <a:r>
              <a:rPr sz="1177" spc="-391" dirty="0" err="1">
                <a:latin typeface="PMingLiU"/>
                <a:cs typeface="PMingLiU"/>
              </a:rPr>
              <a:t>然</a:t>
            </a:r>
            <a:r>
              <a:rPr lang="en-US" altLang="zh-CN" sz="1177" spc="-391" dirty="0">
                <a:latin typeface="PMingLiU"/>
                <a:cs typeface="PMingLiU"/>
              </a:rPr>
              <a:t>     </a:t>
            </a:r>
            <a:r>
              <a:rPr sz="1177" spc="-391" dirty="0">
                <a:latin typeface="PMingLiU"/>
                <a:cs typeface="PMingLiU"/>
              </a:rPr>
              <a:t>而</a:t>
            </a:r>
            <a:r>
              <a:rPr sz="1177" dirty="0">
                <a:latin typeface="Verdana"/>
                <a:cs typeface="Verdana"/>
              </a:rPr>
              <a:t>……</a:t>
            </a:r>
            <a:r>
              <a:rPr sz="1177" spc="-115" dirty="0">
                <a:latin typeface="PMingLiU"/>
                <a:cs typeface="PMingLiU"/>
              </a:rPr>
              <a:t>任何形式的共享数据⾏行行为都会导致强耦合 </a:t>
            </a:r>
            <a:r>
              <a:rPr sz="1177" spc="3" dirty="0">
                <a:latin typeface="Verdana"/>
                <a:cs typeface="Verdana"/>
              </a:rPr>
              <a:t>……</a:t>
            </a:r>
            <a:r>
              <a:rPr sz="1177" spc="-92" dirty="0">
                <a:latin typeface="PMingLiU"/>
                <a:cs typeface="PMingLiU"/>
              </a:rPr>
              <a:t>如果给服务之间传递的数据记录中增加了了⼀一个新字段 </a:t>
            </a:r>
            <a:r>
              <a:rPr sz="1177" spc="3" dirty="0">
                <a:latin typeface="PMingLiU"/>
                <a:cs typeface="PMingLiU"/>
              </a:rPr>
              <a:t>，那么每个需要操作这个字段的服务都必须要做出相应的 变</a:t>
            </a:r>
            <a:r>
              <a:rPr sz="1177" spc="138" dirty="0">
                <a:latin typeface="PMingLiU"/>
                <a:cs typeface="PMingLiU"/>
              </a:rPr>
              <a:t> </a:t>
            </a:r>
            <a:r>
              <a:rPr sz="1177" spc="-589" dirty="0">
                <a:latin typeface="PMingLiU"/>
                <a:cs typeface="PMingLiU"/>
              </a:rPr>
              <a:t>更更</a:t>
            </a:r>
            <a:r>
              <a:rPr sz="1177" spc="3" dirty="0">
                <a:latin typeface="PMingLiU"/>
                <a:cs typeface="PMingLiU"/>
              </a:rPr>
              <a:t>，</a:t>
            </a:r>
            <a:r>
              <a:rPr sz="1177" spc="-58" dirty="0">
                <a:latin typeface="PMingLiU"/>
                <a:cs typeface="PMingLiU"/>
              </a:rPr>
              <a:t>服务之间必须对这条数据的解读达成⼀一致</a:t>
            </a:r>
            <a:r>
              <a:rPr sz="1177" spc="3" dirty="0">
                <a:latin typeface="PMingLiU"/>
                <a:cs typeface="PMingLiU"/>
              </a:rPr>
              <a:t>，那其 实这些服务全部都是强耦合与这条数据结构的，他们是间 接彼此耦合的。</a:t>
            </a:r>
            <a:endParaRPr sz="1177" dirty="0">
              <a:latin typeface="PMingLiU"/>
              <a:cs typeface="PMingLiU"/>
            </a:endParaRPr>
          </a:p>
          <a:p>
            <a:pPr marL="2561866">
              <a:spcBef>
                <a:spcPts val="23"/>
              </a:spcBef>
            </a:pPr>
            <a:r>
              <a:rPr sz="1177" dirty="0">
                <a:latin typeface="Verdana"/>
                <a:cs typeface="Verdana"/>
              </a:rPr>
              <a:t>--</a:t>
            </a:r>
            <a:r>
              <a:rPr sz="1177" spc="3" dirty="0">
                <a:latin typeface="Microsoft YaHei"/>
                <a:cs typeface="Microsoft YaHei"/>
              </a:rPr>
              <a:t>《</a:t>
            </a:r>
            <a:r>
              <a:rPr sz="1177" spc="3" dirty="0">
                <a:latin typeface="PMingLiU"/>
                <a:cs typeface="PMingLiU"/>
              </a:rPr>
              <a:t>架构整洁之道</a:t>
            </a:r>
            <a:r>
              <a:rPr sz="1177" spc="3" dirty="0">
                <a:latin typeface="Microsoft YaHei"/>
                <a:cs typeface="Microsoft YaHei"/>
              </a:rPr>
              <a:t>》</a:t>
            </a:r>
            <a:endParaRPr sz="1177" dirty="0">
              <a:latin typeface="Microsoft YaHei"/>
              <a:cs typeface="Microsoft YaHei"/>
            </a:endParaRPr>
          </a:p>
        </p:txBody>
      </p:sp>
      <p:sp>
        <p:nvSpPr>
          <p:cNvPr id="31" name="object 31"/>
          <p:cNvSpPr/>
          <p:nvPr/>
        </p:nvSpPr>
        <p:spPr>
          <a:xfrm>
            <a:off x="2417841" y="3431122"/>
            <a:ext cx="458139" cy="113397"/>
          </a:xfrm>
          <a:custGeom>
            <a:avLst/>
            <a:gdLst/>
            <a:ahLst/>
            <a:cxnLst/>
            <a:rect l="l" t="t" r="r" b="b"/>
            <a:pathLst>
              <a:path w="895350" h="221614">
                <a:moveTo>
                  <a:pt x="0" y="221242"/>
                </a:moveTo>
                <a:lnTo>
                  <a:pt x="894730" y="0"/>
                </a:lnTo>
              </a:path>
            </a:pathLst>
          </a:custGeom>
          <a:ln w="20941">
            <a:solidFill>
              <a:srgbClr val="4F5459"/>
            </a:solidFill>
          </a:ln>
        </p:spPr>
        <p:txBody>
          <a:bodyPr wrap="square" lIns="0" tIns="0" rIns="0" bIns="0" rtlCol="0"/>
          <a:lstStyle/>
          <a:p>
            <a:endParaRPr sz="1024"/>
          </a:p>
        </p:txBody>
      </p:sp>
      <p:sp>
        <p:nvSpPr>
          <p:cNvPr id="32" name="object 32"/>
          <p:cNvSpPr txBox="1"/>
          <p:nvPr/>
        </p:nvSpPr>
        <p:spPr>
          <a:xfrm>
            <a:off x="5276301" y="4325458"/>
            <a:ext cx="763239" cy="188030"/>
          </a:xfrm>
          <a:prstGeom prst="rect">
            <a:avLst/>
          </a:prstGeom>
        </p:spPr>
        <p:txBody>
          <a:bodyPr vert="horz" wrap="square" lIns="0" tIns="6824" rIns="0" bIns="0" rtlCol="0">
            <a:spAutoFit/>
          </a:bodyPr>
          <a:lstStyle/>
          <a:p>
            <a:pPr marL="6499">
              <a:spcBef>
                <a:spcPts val="53"/>
              </a:spcBef>
            </a:pPr>
            <a:r>
              <a:rPr sz="1177" spc="3" dirty="0">
                <a:solidFill>
                  <a:srgbClr val="53585F"/>
                </a:solidFill>
                <a:latin typeface="Microsoft YaHei"/>
                <a:cs typeface="Microsoft YaHei"/>
              </a:rPr>
              <a:t>订单上下文</a:t>
            </a:r>
            <a:endParaRPr sz="1177">
              <a:latin typeface="Microsoft YaHei"/>
              <a:cs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a:latin typeface="Salesforce Sans"/>
                <a:ea typeface="微软雅黑" panose="020B0503020204020204" pitchFamily="34" charset="-122"/>
                <a:sym typeface="Salesforce Sans"/>
              </a:rPr>
              <a:t>内容提要</a:t>
            </a:r>
          </a:p>
        </p:txBody>
      </p:sp>
      <p:sp>
        <p:nvSpPr>
          <p:cNvPr id="14" name="内容占位符 13"/>
          <p:cNvSpPr>
            <a:spLocks noGrp="1"/>
          </p:cNvSpPr>
          <p:nvPr>
            <p:ph idx="1"/>
          </p:nvPr>
        </p:nvSpPr>
        <p:spPr/>
        <p:txBody>
          <a:bodyPr rtlCol="0"/>
          <a:lstStyle/>
          <a:p>
            <a:r>
              <a:rPr lang="zh-CN" altLang="en-US" spc="15" dirty="0">
                <a:latin typeface="Microsoft YaHei"/>
                <a:cs typeface="Microsoft YaHei"/>
              </a:rPr>
              <a:t>复杂性和规模增长的解决之道</a:t>
            </a:r>
            <a:endParaRPr lang="en-US" altLang="zh-CN" dirty="0">
              <a:latin typeface="Salesforce Sans"/>
              <a:sym typeface="Salesforce Sans"/>
            </a:endParaRPr>
          </a:p>
          <a:p>
            <a:r>
              <a:rPr lang="zh-CN" altLang="en-US" dirty="0">
                <a:latin typeface="Salesforce Sans"/>
                <a:sym typeface="Salesforce Sans"/>
              </a:rPr>
              <a:t>领域驱动设计（</a:t>
            </a:r>
            <a:r>
              <a:rPr lang="en-US" altLang="zh-CN" dirty="0">
                <a:latin typeface="Salesforce Sans"/>
                <a:sym typeface="Salesforce Sans"/>
              </a:rPr>
              <a:t>DDD</a:t>
            </a:r>
            <a:r>
              <a:rPr lang="zh-CN" altLang="en-US" dirty="0">
                <a:latin typeface="Salesforce Sans"/>
                <a:sym typeface="Salesforce Sans"/>
              </a:rPr>
              <a:t>）</a:t>
            </a:r>
            <a:endParaRPr lang="en-GB" altLang="zh-CN" dirty="0">
              <a:latin typeface="Salesforce Sans"/>
              <a:sym typeface="Salesforce Sans"/>
            </a:endParaRPr>
          </a:p>
          <a:p>
            <a:r>
              <a:rPr lang="zh-CN" altLang="zh-CN" dirty="0">
                <a:latin typeface="+mn-ea"/>
              </a:rPr>
              <a:t>微服务之模式与实践</a:t>
            </a:r>
            <a:endParaRPr lang="en-GB" altLang="zh-CN" dirty="0">
              <a:latin typeface="+mn-ea"/>
            </a:endParaRP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CFC48-E319-4E84-A747-D056993AD1BB}"/>
              </a:ext>
            </a:extLst>
          </p:cNvPr>
          <p:cNvSpPr>
            <a:spLocks noGrp="1"/>
          </p:cNvSpPr>
          <p:nvPr>
            <p:ph type="title"/>
          </p:nvPr>
        </p:nvSpPr>
        <p:spPr/>
        <p:txBody>
          <a:bodyPr/>
          <a:lstStyle/>
          <a:p>
            <a:r>
              <a:rPr lang="en-US" altLang="zh-CN" dirty="0"/>
              <a:t>DDD – </a:t>
            </a:r>
            <a:r>
              <a:rPr lang="zh-CN" altLang="en-US" dirty="0"/>
              <a:t>领域模型基本构造块</a:t>
            </a:r>
          </a:p>
        </p:txBody>
      </p:sp>
      <p:sp>
        <p:nvSpPr>
          <p:cNvPr id="3" name="内容占位符 2">
            <a:extLst>
              <a:ext uri="{FF2B5EF4-FFF2-40B4-BE49-F238E27FC236}">
                <a16:creationId xmlns:a16="http://schemas.microsoft.com/office/drawing/2014/main" id="{7B5F408E-9013-4C5F-88A4-D94A4D7F6A5C}"/>
              </a:ext>
            </a:extLst>
          </p:cNvPr>
          <p:cNvSpPr>
            <a:spLocks noGrp="1"/>
          </p:cNvSpPr>
          <p:nvPr>
            <p:ph idx="1"/>
          </p:nvPr>
        </p:nvSpPr>
        <p:spPr>
          <a:xfrm>
            <a:off x="2061964" y="1851850"/>
            <a:ext cx="8229600" cy="4184104"/>
          </a:xfrm>
        </p:spPr>
        <p:txBody>
          <a:bodyPr>
            <a:normAutofit/>
          </a:bodyPr>
          <a:lstStyle/>
          <a:p>
            <a:pPr eaLnBrk="1" hangingPunct="1"/>
            <a:r>
              <a:rPr lang="zh-CN" altLang="en-US" dirty="0">
                <a:latin typeface="+mn-ea"/>
              </a:rPr>
              <a:t>实体（</a:t>
            </a:r>
            <a:r>
              <a:rPr lang="en-US" altLang="zh-CN" dirty="0">
                <a:latin typeface="+mn-ea"/>
              </a:rPr>
              <a:t>Entity</a:t>
            </a:r>
            <a:r>
              <a:rPr lang="zh-CN" altLang="en-US" dirty="0">
                <a:latin typeface="+mn-ea"/>
              </a:rPr>
              <a:t>）</a:t>
            </a:r>
            <a:endParaRPr lang="en-US" altLang="zh-CN" dirty="0">
              <a:latin typeface="+mn-ea"/>
            </a:endParaRPr>
          </a:p>
          <a:p>
            <a:pPr eaLnBrk="1" hangingPunct="1"/>
            <a:r>
              <a:rPr lang="zh-CN" altLang="en-US" dirty="0">
                <a:latin typeface="+mn-ea"/>
              </a:rPr>
              <a:t>值对象（</a:t>
            </a:r>
            <a:r>
              <a:rPr lang="en-US" altLang="zh-CN" dirty="0">
                <a:latin typeface="+mn-ea"/>
              </a:rPr>
              <a:t>Value Object</a:t>
            </a:r>
            <a:r>
              <a:rPr lang="zh-CN" altLang="en-US" dirty="0">
                <a:latin typeface="+mn-ea"/>
              </a:rPr>
              <a:t>）</a:t>
            </a:r>
            <a:endParaRPr lang="en-US" altLang="zh-CN" dirty="0">
              <a:latin typeface="+mn-ea"/>
            </a:endParaRPr>
          </a:p>
          <a:p>
            <a:pPr eaLnBrk="1" hangingPunct="1"/>
            <a:r>
              <a:rPr lang="zh-CN" altLang="en-US" dirty="0">
                <a:latin typeface="+mn-ea"/>
              </a:rPr>
              <a:t>服务（</a:t>
            </a:r>
            <a:r>
              <a:rPr lang="en-US" altLang="zh-CN" dirty="0">
                <a:latin typeface="+mn-ea"/>
              </a:rPr>
              <a:t>Service</a:t>
            </a:r>
            <a:r>
              <a:rPr lang="zh-CN" altLang="en-US" dirty="0">
                <a:latin typeface="+mn-ea"/>
              </a:rPr>
              <a:t>）</a:t>
            </a:r>
            <a:endParaRPr lang="en-US" altLang="zh-CN" dirty="0">
              <a:latin typeface="+mn-ea"/>
            </a:endParaRPr>
          </a:p>
          <a:p>
            <a:pPr eaLnBrk="1" hangingPunct="1"/>
            <a:r>
              <a:rPr lang="zh-CN" altLang="en-US" dirty="0">
                <a:latin typeface="+mn-ea"/>
              </a:rPr>
              <a:t>聚合（</a:t>
            </a:r>
            <a:r>
              <a:rPr lang="en-US" altLang="zh-CN" dirty="0">
                <a:latin typeface="+mn-ea"/>
              </a:rPr>
              <a:t>Aggregate</a:t>
            </a:r>
            <a:r>
              <a:rPr lang="zh-CN" altLang="en-US" dirty="0">
                <a:latin typeface="+mn-ea"/>
              </a:rPr>
              <a:t>）</a:t>
            </a:r>
            <a:endParaRPr lang="en-US" altLang="zh-CN" dirty="0">
              <a:latin typeface="+mn-ea"/>
            </a:endParaRPr>
          </a:p>
          <a:p>
            <a:pPr eaLnBrk="1" hangingPunct="1"/>
            <a:r>
              <a:rPr lang="zh-CN" altLang="en-US" dirty="0">
                <a:latin typeface="+mn-ea"/>
              </a:rPr>
              <a:t>聚合根（</a:t>
            </a:r>
            <a:r>
              <a:rPr lang="en-US" altLang="zh-CN" dirty="0">
                <a:latin typeface="+mn-ea"/>
              </a:rPr>
              <a:t>Aggregate Root</a:t>
            </a:r>
            <a:r>
              <a:rPr lang="zh-CN" altLang="en-US" dirty="0">
                <a:latin typeface="+mn-ea"/>
              </a:rPr>
              <a:t>）</a:t>
            </a:r>
            <a:endParaRPr lang="en-US" altLang="zh-CN" dirty="0">
              <a:latin typeface="+mn-ea"/>
            </a:endParaRPr>
          </a:p>
          <a:p>
            <a:pPr eaLnBrk="1" hangingPunct="1"/>
            <a:r>
              <a:rPr lang="zh-CN" altLang="en-US" dirty="0">
                <a:latin typeface="+mn-ea"/>
              </a:rPr>
              <a:t>仓储（</a:t>
            </a:r>
            <a:r>
              <a:rPr lang="en-US" altLang="zh-CN" dirty="0">
                <a:latin typeface="+mn-ea"/>
              </a:rPr>
              <a:t>Repository</a:t>
            </a:r>
            <a:r>
              <a:rPr lang="zh-CN" altLang="en-US" dirty="0">
                <a:latin typeface="+mn-ea"/>
              </a:rPr>
              <a:t>）</a:t>
            </a:r>
            <a:endParaRPr lang="en-US" altLang="zh-CN" dirty="0">
              <a:latin typeface="+mn-ea"/>
            </a:endParaRPr>
          </a:p>
          <a:p>
            <a:pPr eaLnBrk="1" hangingPunct="1"/>
            <a:r>
              <a:rPr lang="zh-CN" altLang="en-US" dirty="0">
                <a:latin typeface="+mn-ea"/>
              </a:rPr>
              <a:t>工厂（</a:t>
            </a:r>
            <a:r>
              <a:rPr lang="en-US" altLang="zh-CN" dirty="0">
                <a:latin typeface="+mn-ea"/>
              </a:rPr>
              <a:t>Factory</a:t>
            </a:r>
            <a:r>
              <a:rPr lang="zh-CN" altLang="en-US" dirty="0">
                <a:latin typeface="+mn-ea"/>
              </a:rPr>
              <a:t>）</a:t>
            </a:r>
            <a:endParaRPr lang="en-US" altLang="zh-CN" dirty="0">
              <a:latin typeface="+mn-ea"/>
            </a:endParaRPr>
          </a:p>
          <a:p>
            <a:r>
              <a:rPr lang="zh-CN" altLang="en-US" dirty="0">
                <a:latin typeface="+mn-ea"/>
              </a:rPr>
              <a:t>领域事件（</a:t>
            </a:r>
            <a:r>
              <a:rPr lang="en-US" altLang="zh-CN" dirty="0">
                <a:latin typeface="+mn-ea"/>
              </a:rPr>
              <a:t>Domain Event</a:t>
            </a:r>
            <a:r>
              <a:rPr lang="zh-CN" altLang="en-US" dirty="0">
                <a:latin typeface="+mn-ea"/>
              </a:rPr>
              <a:t>）</a:t>
            </a:r>
          </a:p>
          <a:p>
            <a:endParaRPr lang="zh-CN" altLang="en-US" dirty="0">
              <a:latin typeface="+mn-ea"/>
            </a:endParaRPr>
          </a:p>
        </p:txBody>
      </p:sp>
    </p:spTree>
    <p:extLst>
      <p:ext uri="{BB962C8B-B14F-4D97-AF65-F5344CB8AC3E}">
        <p14:creationId xmlns:p14="http://schemas.microsoft.com/office/powerpoint/2010/main" val="34976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19DBD-DF5E-40B6-9E29-AAE6B595B274}"/>
              </a:ext>
            </a:extLst>
          </p:cNvPr>
          <p:cNvSpPr>
            <a:spLocks noGrp="1"/>
          </p:cNvSpPr>
          <p:nvPr>
            <p:ph type="title"/>
          </p:nvPr>
        </p:nvSpPr>
        <p:spPr/>
        <p:txBody>
          <a:bodyPr/>
          <a:lstStyle/>
          <a:p>
            <a:r>
              <a:rPr lang="en-US" altLang="zh-CN" dirty="0"/>
              <a:t>DDD – </a:t>
            </a:r>
            <a:r>
              <a:rPr lang="zh-CN" altLang="en-US" dirty="0"/>
              <a:t>构造块关系图</a:t>
            </a:r>
          </a:p>
        </p:txBody>
      </p:sp>
      <p:pic>
        <p:nvPicPr>
          <p:cNvPr id="4" name="内容占位符 4">
            <a:extLst>
              <a:ext uri="{FF2B5EF4-FFF2-40B4-BE49-F238E27FC236}">
                <a16:creationId xmlns:a16="http://schemas.microsoft.com/office/drawing/2014/main" id="{798791A6-F96B-41AE-A231-8E71284B24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5980" y="1828801"/>
            <a:ext cx="7776864" cy="4745055"/>
          </a:xfrm>
        </p:spPr>
      </p:pic>
    </p:spTree>
    <p:extLst>
      <p:ext uri="{BB962C8B-B14F-4D97-AF65-F5344CB8AC3E}">
        <p14:creationId xmlns:p14="http://schemas.microsoft.com/office/powerpoint/2010/main" val="283549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5980" y="291306"/>
            <a:ext cx="8229600" cy="636587"/>
          </a:xfrm>
        </p:spPr>
        <p:txBody>
          <a:bodyPr>
            <a:normAutofit fontScale="90000"/>
          </a:bodyPr>
          <a:lstStyle/>
          <a:p>
            <a:r>
              <a:rPr lang="en-GB" altLang="zh-CN" b="1" dirty="0"/>
              <a:t>DDD </a:t>
            </a:r>
            <a:r>
              <a:rPr lang="zh-CN" altLang="en-US" b="1" dirty="0"/>
              <a:t>的经典分层架构</a:t>
            </a:r>
            <a:endParaRPr lang="zh-CN" altLang="en-US" dirty="0"/>
          </a:p>
        </p:txBody>
      </p:sp>
      <p:sp>
        <p:nvSpPr>
          <p:cNvPr id="3" name="内容占位符 2"/>
          <p:cNvSpPr>
            <a:spLocks noGrp="1"/>
          </p:cNvSpPr>
          <p:nvPr>
            <p:ph idx="1"/>
          </p:nvPr>
        </p:nvSpPr>
        <p:spPr>
          <a:xfrm>
            <a:off x="1979612" y="1066800"/>
            <a:ext cx="8229600" cy="5181600"/>
          </a:xfrm>
        </p:spPr>
        <p:txBody>
          <a:bodyPr/>
          <a:lstStyle/>
          <a:p>
            <a:r>
              <a:rPr lang="zh-CN" altLang="en-US" sz="2000" dirty="0"/>
              <a:t>用户界面</a:t>
            </a:r>
            <a:r>
              <a:rPr lang="en-US" altLang="zh-CN" sz="2000" dirty="0"/>
              <a:t>/</a:t>
            </a:r>
            <a:r>
              <a:rPr lang="zh-CN" altLang="en-US" sz="2000" dirty="0"/>
              <a:t>展现层</a:t>
            </a:r>
          </a:p>
          <a:p>
            <a:pPr lvl="1"/>
            <a:r>
              <a:rPr lang="zh-CN" altLang="en-US" sz="1800" dirty="0"/>
              <a:t>负责向用户展现信息以及解释用户命令。更细的方面来讲就是：</a:t>
            </a:r>
          </a:p>
          <a:p>
            <a:pPr lvl="2"/>
            <a:r>
              <a:rPr lang="zh-CN" altLang="en-US" sz="1600" dirty="0"/>
              <a:t>请求应用层以获取用户所需要展现的数据；</a:t>
            </a:r>
          </a:p>
          <a:p>
            <a:pPr lvl="2"/>
            <a:r>
              <a:rPr lang="zh-CN" altLang="en-US" sz="1600" dirty="0"/>
              <a:t>发送命令给应用层要求其执行某个用户命令；</a:t>
            </a:r>
          </a:p>
          <a:p>
            <a:r>
              <a:rPr lang="zh-CN" altLang="en-US" sz="2000" dirty="0"/>
              <a:t>应用层</a:t>
            </a:r>
          </a:p>
          <a:p>
            <a:pPr lvl="1"/>
            <a:r>
              <a:rPr lang="zh-CN" altLang="en-US" sz="1800" dirty="0"/>
              <a:t>很薄的一层，定义软件要完成的所有任务。对外为展现层提供各种应用功能（包括查询或命令），对内调用领域层（领域对象或领域服务）完成各种业务逻辑，应用层不包含业务逻辑。</a:t>
            </a:r>
          </a:p>
          <a:p>
            <a:r>
              <a:rPr lang="zh-CN" altLang="en-US" sz="2000" dirty="0"/>
              <a:t>领域层</a:t>
            </a:r>
          </a:p>
          <a:p>
            <a:pPr lvl="1"/>
            <a:r>
              <a:rPr lang="zh-CN" altLang="en-US" sz="1800" dirty="0"/>
              <a:t>负责表达业务概念，业务状态信息以及业务规则，领域模型处于这一层，是业务软件的核心。</a:t>
            </a:r>
          </a:p>
          <a:p>
            <a:r>
              <a:rPr lang="zh-CN" altLang="en-US" sz="2000" dirty="0"/>
              <a:t>基础设施层</a:t>
            </a:r>
          </a:p>
          <a:p>
            <a:pPr lvl="1"/>
            <a:r>
              <a:rPr lang="zh-CN" altLang="en-US" sz="1800" dirty="0"/>
              <a:t>本层为其他层提供通用的技术能力；提供了层间的通信；为领域层实现持久化机制；总之，基础设施层可以通过架构和框架来支持其他层的技术需求；</a:t>
            </a:r>
          </a:p>
          <a:p>
            <a:endParaRPr lang="zh-CN" altLang="en-US" sz="2000" dirty="0"/>
          </a:p>
        </p:txBody>
      </p:sp>
      <p:pic>
        <p:nvPicPr>
          <p:cNvPr id="1028" name="Picture 4" descr="http://images.cnitblog.com/blog/13665/201311/07230316-6cddb04bdbf840e18b06e466a613de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28" y="1916832"/>
            <a:ext cx="10441160"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2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3">
                                            <p:txEl>
                                              <p:pRg st="0" end="0"/>
                                            </p:txEl>
                                          </p:spTgt>
                                        </p:tgtEl>
                                      </p:cBhvr>
                                    </p:animEffect>
                                    <p:set>
                                      <p:cBhvr>
                                        <p:cTn id="45" dur="1" fill="hold">
                                          <p:stCondLst>
                                            <p:cond delay="499"/>
                                          </p:stCondLst>
                                        </p:cTn>
                                        <p:tgtEl>
                                          <p:spTgt spid="3">
                                            <p:txEl>
                                              <p:pRg st="0" end="0"/>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
                                            <p:txEl>
                                              <p:pRg st="1" end="1"/>
                                            </p:txEl>
                                          </p:spTgt>
                                        </p:tgtEl>
                                      </p:cBhvr>
                                    </p:animEffect>
                                    <p:set>
                                      <p:cBhvr>
                                        <p:cTn id="48" dur="1" fill="hold">
                                          <p:stCondLst>
                                            <p:cond delay="499"/>
                                          </p:stCondLst>
                                        </p:cTn>
                                        <p:tgtEl>
                                          <p:spTgt spid="3">
                                            <p:txEl>
                                              <p:pRg st="1" end="1"/>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
                                            <p:txEl>
                                              <p:pRg st="2" end="2"/>
                                            </p:txEl>
                                          </p:spTgt>
                                        </p:tgtEl>
                                      </p:cBhvr>
                                    </p:animEffect>
                                    <p:set>
                                      <p:cBhvr>
                                        <p:cTn id="51" dur="1" fill="hold">
                                          <p:stCondLst>
                                            <p:cond delay="499"/>
                                          </p:stCondLst>
                                        </p:cTn>
                                        <p:tgtEl>
                                          <p:spTgt spid="3">
                                            <p:txEl>
                                              <p:pRg st="2" end="2"/>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
                                            <p:txEl>
                                              <p:pRg st="3" end="3"/>
                                            </p:txEl>
                                          </p:spTgt>
                                        </p:tgtEl>
                                      </p:cBhvr>
                                    </p:animEffect>
                                    <p:set>
                                      <p:cBhvr>
                                        <p:cTn id="54"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
                                            <p:txEl>
                                              <p:pRg st="4" end="4"/>
                                            </p:txEl>
                                          </p:spTgt>
                                        </p:tgtEl>
                                      </p:cBhvr>
                                    </p:animEffect>
                                    <p:set>
                                      <p:cBhvr>
                                        <p:cTn id="59" dur="1" fill="hold">
                                          <p:stCondLst>
                                            <p:cond delay="499"/>
                                          </p:stCondLst>
                                        </p:cTn>
                                        <p:tgtEl>
                                          <p:spTgt spid="3">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
                                            <p:txEl>
                                              <p:pRg st="5" end="5"/>
                                            </p:txEl>
                                          </p:spTgt>
                                        </p:tgtEl>
                                      </p:cBhvr>
                                    </p:animEffect>
                                    <p:set>
                                      <p:cBhvr>
                                        <p:cTn id="62"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
                                            <p:txEl>
                                              <p:pRg st="6" end="6"/>
                                            </p:txEl>
                                          </p:spTgt>
                                        </p:tgtEl>
                                      </p:cBhvr>
                                    </p:animEffect>
                                    <p:set>
                                      <p:cBhvr>
                                        <p:cTn id="67" dur="1" fill="hold">
                                          <p:stCondLst>
                                            <p:cond delay="499"/>
                                          </p:stCondLst>
                                        </p:cTn>
                                        <p:tgtEl>
                                          <p:spTgt spid="3">
                                            <p:txEl>
                                              <p:pRg st="6" end="6"/>
                                            </p:txEl>
                                          </p:spTgt>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
                                            <p:txEl>
                                              <p:pRg st="7" end="7"/>
                                            </p:txEl>
                                          </p:spTgt>
                                        </p:tgtEl>
                                      </p:cBhvr>
                                    </p:animEffect>
                                    <p:set>
                                      <p:cBhvr>
                                        <p:cTn id="70"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
                                            <p:txEl>
                                              <p:pRg st="8" end="8"/>
                                            </p:txEl>
                                          </p:spTgt>
                                        </p:tgtEl>
                                      </p:cBhvr>
                                    </p:animEffect>
                                    <p:set>
                                      <p:cBhvr>
                                        <p:cTn id="75" dur="1" fill="hold">
                                          <p:stCondLst>
                                            <p:cond delay="499"/>
                                          </p:stCondLst>
                                        </p:cTn>
                                        <p:tgtEl>
                                          <p:spTgt spid="3">
                                            <p:txEl>
                                              <p:pRg st="8" end="8"/>
                                            </p:txEl>
                                          </p:spTgt>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
                                            <p:txEl>
                                              <p:pRg st="9" end="9"/>
                                            </p:txEl>
                                          </p:spTgt>
                                        </p:tgtEl>
                                      </p:cBhvr>
                                    </p:animEffect>
                                    <p:set>
                                      <p:cBhvr>
                                        <p:cTn id="78" dur="1" fill="hold">
                                          <p:stCondLst>
                                            <p:cond delay="499"/>
                                          </p:stCondLst>
                                        </p:cTn>
                                        <p:tgtEl>
                                          <p:spTgt spid="3">
                                            <p:txEl>
                                              <p:pRg st="9" end="9"/>
                                            </p:txEl>
                                          </p:spTgt>
                                        </p:tgtEl>
                                        <p:attrNameLst>
                                          <p:attrName>style.visibility</p:attrName>
                                        </p:attrNameLst>
                                      </p:cBhvr>
                                      <p:to>
                                        <p:strVal val="hidden"/>
                                      </p:to>
                                    </p:se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54CA-4078-44E4-B776-B66D6B4155A5}"/>
              </a:ext>
            </a:extLst>
          </p:cNvPr>
          <p:cNvSpPr>
            <a:spLocks noGrp="1"/>
          </p:cNvSpPr>
          <p:nvPr>
            <p:ph type="title"/>
          </p:nvPr>
        </p:nvSpPr>
        <p:spPr/>
        <p:txBody>
          <a:bodyPr/>
          <a:lstStyle/>
          <a:p>
            <a:r>
              <a:rPr lang="en-US" altLang="zh-CN" dirty="0"/>
              <a:t>DDD – </a:t>
            </a:r>
            <a:r>
              <a:rPr lang="zh-CN" altLang="en-US" dirty="0"/>
              <a:t>分层架构</a:t>
            </a:r>
          </a:p>
        </p:txBody>
      </p:sp>
      <p:pic>
        <p:nvPicPr>
          <p:cNvPr id="4" name="内容占位符 3" descr="https://img2018.cnblogs.com/blog/1468246/201810/1468246-20181017230727816-1080993886.png">
            <a:extLst>
              <a:ext uri="{FF2B5EF4-FFF2-40B4-BE49-F238E27FC236}">
                <a16:creationId xmlns:a16="http://schemas.microsoft.com/office/drawing/2014/main" id="{0590BEB7-0F9F-4108-BD4B-74FB38F62040}"/>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991" y="1844824"/>
            <a:ext cx="7997990" cy="4408512"/>
          </a:xfrm>
          <a:prstGeom prst="rect">
            <a:avLst/>
          </a:prstGeom>
          <a:noFill/>
          <a:ln>
            <a:noFill/>
          </a:ln>
        </p:spPr>
      </p:pic>
    </p:spTree>
    <p:extLst>
      <p:ext uri="{BB962C8B-B14F-4D97-AF65-F5344CB8AC3E}">
        <p14:creationId xmlns:p14="http://schemas.microsoft.com/office/powerpoint/2010/main" val="345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6FFB3-5B4B-424C-83AE-C247D6CB4BD7}"/>
              </a:ext>
            </a:extLst>
          </p:cNvPr>
          <p:cNvSpPr>
            <a:spLocks noGrp="1"/>
          </p:cNvSpPr>
          <p:nvPr>
            <p:ph type="title"/>
          </p:nvPr>
        </p:nvSpPr>
        <p:spPr/>
        <p:txBody>
          <a:bodyPr/>
          <a:lstStyle/>
          <a:p>
            <a:r>
              <a:rPr lang="zh-CN" altLang="en-US" dirty="0"/>
              <a:t>依赖倒置原则</a:t>
            </a:r>
          </a:p>
        </p:txBody>
      </p:sp>
      <p:pic>
        <p:nvPicPr>
          <p:cNvPr id="4" name="内容占位符 3">
            <a:extLst>
              <a:ext uri="{FF2B5EF4-FFF2-40B4-BE49-F238E27FC236}">
                <a16:creationId xmlns:a16="http://schemas.microsoft.com/office/drawing/2014/main" id="{EBCF8C1E-A9CA-4150-976D-07B59A74F0D6}"/>
              </a:ext>
            </a:extLst>
          </p:cNvPr>
          <p:cNvPicPr>
            <a:picLocks noGrp="1" noChangeAspect="1"/>
          </p:cNvPicPr>
          <p:nvPr>
            <p:ph idx="1"/>
          </p:nvPr>
        </p:nvPicPr>
        <p:blipFill>
          <a:blip r:embed="rId3"/>
          <a:stretch>
            <a:fillRect/>
          </a:stretch>
        </p:blipFill>
        <p:spPr>
          <a:xfrm>
            <a:off x="2205980" y="1628800"/>
            <a:ext cx="8352928" cy="4954563"/>
          </a:xfrm>
          <a:prstGeom prst="rect">
            <a:avLst/>
          </a:prstGeom>
        </p:spPr>
      </p:pic>
    </p:spTree>
    <p:extLst>
      <p:ext uri="{BB962C8B-B14F-4D97-AF65-F5344CB8AC3E}">
        <p14:creationId xmlns:p14="http://schemas.microsoft.com/office/powerpoint/2010/main" val="110961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C90F6-DA0B-4A95-88F3-D52F07A5DF1B}"/>
              </a:ext>
            </a:extLst>
          </p:cNvPr>
          <p:cNvSpPr>
            <a:spLocks noGrp="1"/>
          </p:cNvSpPr>
          <p:nvPr>
            <p:ph type="title"/>
          </p:nvPr>
        </p:nvSpPr>
        <p:spPr/>
        <p:txBody>
          <a:bodyPr/>
          <a:lstStyle/>
          <a:p>
            <a:r>
              <a:rPr lang="zh-CN" altLang="en-US" dirty="0"/>
              <a:t>六边形架构</a:t>
            </a:r>
          </a:p>
        </p:txBody>
      </p:sp>
      <p:pic>
        <p:nvPicPr>
          <p:cNvPr id="4" name="内容占位符 3" descr="timg (3).jpg">
            <a:extLst>
              <a:ext uri="{FF2B5EF4-FFF2-40B4-BE49-F238E27FC236}">
                <a16:creationId xmlns:a16="http://schemas.microsoft.com/office/drawing/2014/main" id="{ECE41F86-C08C-4127-A996-2151C8802F4F}"/>
              </a:ext>
            </a:extLst>
          </p:cNvPr>
          <p:cNvPicPr>
            <a:picLocks noGrp="1" noChangeAspect="1"/>
          </p:cNvPicPr>
          <p:nvPr>
            <p:ph idx="1"/>
          </p:nvPr>
        </p:nvPicPr>
        <p:blipFill>
          <a:blip r:embed="rId3"/>
          <a:stretch>
            <a:fillRect/>
          </a:stretch>
        </p:blipFill>
        <p:spPr>
          <a:xfrm>
            <a:off x="2854052" y="1498600"/>
            <a:ext cx="6552728" cy="5052559"/>
          </a:xfrm>
          <a:prstGeom prst="rect">
            <a:avLst/>
          </a:prstGeom>
        </p:spPr>
      </p:pic>
    </p:spTree>
    <p:extLst>
      <p:ext uri="{BB962C8B-B14F-4D97-AF65-F5344CB8AC3E}">
        <p14:creationId xmlns:p14="http://schemas.microsoft.com/office/powerpoint/2010/main" val="121170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C7CB6-8131-437D-8F6E-F8F8DAE2770F}"/>
              </a:ext>
            </a:extLst>
          </p:cNvPr>
          <p:cNvSpPr>
            <a:spLocks noGrp="1"/>
          </p:cNvSpPr>
          <p:nvPr>
            <p:ph type="title"/>
          </p:nvPr>
        </p:nvSpPr>
        <p:spPr>
          <a:xfrm>
            <a:off x="1341884" y="184542"/>
            <a:ext cx="8229600" cy="992187"/>
          </a:xfrm>
        </p:spPr>
        <p:txBody>
          <a:bodyPr/>
          <a:lstStyle/>
          <a:p>
            <a:r>
              <a:rPr lang="en-US" altLang="zh-CN" dirty="0"/>
              <a:t>CAP</a:t>
            </a:r>
            <a:r>
              <a:rPr lang="zh-CN" altLang="en-US" dirty="0"/>
              <a:t>原理</a:t>
            </a:r>
          </a:p>
        </p:txBody>
      </p:sp>
      <p:sp>
        <p:nvSpPr>
          <p:cNvPr id="4" name="Rectangle 2">
            <a:extLst>
              <a:ext uri="{FF2B5EF4-FFF2-40B4-BE49-F238E27FC236}">
                <a16:creationId xmlns:a16="http://schemas.microsoft.com/office/drawing/2014/main" id="{206AF4BD-5934-4626-ADF1-59EC0D264200}"/>
              </a:ext>
            </a:extLst>
          </p:cNvPr>
          <p:cNvSpPr>
            <a:spLocks noChangeArrowheads="1"/>
          </p:cNvSpPr>
          <p:nvPr/>
        </p:nvSpPr>
        <p:spPr bwMode="auto">
          <a:xfrm>
            <a:off x="2017712" y="5391733"/>
            <a:ext cx="8262460" cy="114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870" tIns="51435" rIns="102870" bIns="51435" anchor="ctr">
            <a:spAutoFit/>
          </a:bodyPr>
          <a:lstStyle/>
          <a:p>
            <a:pPr>
              <a:lnSpc>
                <a:spcPct val="150000"/>
              </a:lnSpc>
              <a:defRPr/>
            </a:pPr>
            <a:r>
              <a:rPr lang="zh-CN" altLang="en-US" dirty="0">
                <a:solidFill>
                  <a:schemeClr val="tx1">
                    <a:lumMod val="50000"/>
                    <a:lumOff val="50000"/>
                  </a:schemeClr>
                </a:solidFill>
                <a:latin typeface="微软雅黑" pitchFamily="34" charset="-122"/>
                <a:ea typeface="微软雅黑" pitchFamily="34" charset="-122"/>
              </a:rPr>
              <a:t>经典</a:t>
            </a:r>
            <a:r>
              <a:rPr lang="en-US" altLang="zh-CN" dirty="0">
                <a:solidFill>
                  <a:schemeClr val="tx1">
                    <a:lumMod val="50000"/>
                    <a:lumOff val="50000"/>
                  </a:schemeClr>
                </a:solidFill>
                <a:latin typeface="微软雅黑" pitchFamily="34" charset="-122"/>
                <a:ea typeface="微软雅黑" pitchFamily="34" charset="-122"/>
              </a:rPr>
              <a:t>DDD</a:t>
            </a:r>
            <a:r>
              <a:rPr lang="zh-CN" altLang="en-US" dirty="0">
                <a:solidFill>
                  <a:schemeClr val="tx1">
                    <a:lumMod val="50000"/>
                    <a:lumOff val="50000"/>
                  </a:schemeClr>
                </a:solidFill>
                <a:latin typeface="微软雅黑" pitchFamily="34" charset="-122"/>
                <a:ea typeface="微软雅黑" pitchFamily="34" charset="-122"/>
              </a:rPr>
              <a:t>：</a:t>
            </a:r>
            <a:r>
              <a:rPr lang="en-US" altLang="zh-CN" b="1" dirty="0">
                <a:solidFill>
                  <a:srgbClr val="00B0F0"/>
                </a:solidFill>
                <a:latin typeface="微软雅黑" pitchFamily="34" charset="-122"/>
                <a:ea typeface="微软雅黑" pitchFamily="34" charset="-122"/>
              </a:rPr>
              <a:t>CA</a:t>
            </a:r>
          </a:p>
          <a:p>
            <a:pPr>
              <a:lnSpc>
                <a:spcPct val="150000"/>
              </a:lnSpc>
              <a:defRPr/>
            </a:pPr>
            <a:r>
              <a:rPr lang="en-US" altLang="zh-CN" dirty="0">
                <a:solidFill>
                  <a:schemeClr val="tx1">
                    <a:lumMod val="50000"/>
                    <a:lumOff val="50000"/>
                  </a:schemeClr>
                </a:solidFill>
                <a:latin typeface="微软雅黑" pitchFamily="34" charset="-122"/>
                <a:ea typeface="微软雅黑" pitchFamily="34" charset="-122"/>
              </a:rPr>
              <a:t>CQRS</a:t>
            </a:r>
            <a:r>
              <a:rPr lang="zh-CN" altLang="en-US" dirty="0">
                <a:solidFill>
                  <a:schemeClr val="tx1">
                    <a:lumMod val="50000"/>
                    <a:lumOff val="50000"/>
                  </a:schemeClr>
                </a:solidFill>
                <a:latin typeface="微软雅黑" pitchFamily="34" charset="-122"/>
                <a:ea typeface="微软雅黑" pitchFamily="34" charset="-122"/>
              </a:rPr>
              <a:t>： </a:t>
            </a:r>
            <a:r>
              <a:rPr lang="en-US" altLang="zh-CN" b="1" dirty="0">
                <a:solidFill>
                  <a:srgbClr val="00B0F0"/>
                </a:solidFill>
                <a:latin typeface="微软雅黑" pitchFamily="34" charset="-122"/>
                <a:ea typeface="微软雅黑" pitchFamily="34" charset="-122"/>
              </a:rPr>
              <a:t>AP</a:t>
            </a:r>
            <a:endParaRPr lang="zh-CN" altLang="en-US" b="1" dirty="0">
              <a:solidFill>
                <a:srgbClr val="00B0F0"/>
              </a:solidFill>
              <a:latin typeface="微软雅黑" pitchFamily="34" charset="-122"/>
              <a:ea typeface="微软雅黑" pitchFamily="34" charset="-122"/>
            </a:endParaRPr>
          </a:p>
        </p:txBody>
      </p:sp>
      <p:sp>
        <p:nvSpPr>
          <p:cNvPr id="5" name="矩形 1">
            <a:extLst>
              <a:ext uri="{FF2B5EF4-FFF2-40B4-BE49-F238E27FC236}">
                <a16:creationId xmlns:a16="http://schemas.microsoft.com/office/drawing/2014/main" id="{85291ED6-0595-4005-A862-5B2D0DCC99C1}"/>
              </a:ext>
            </a:extLst>
          </p:cNvPr>
          <p:cNvSpPr>
            <a:spLocks noChangeArrowheads="1"/>
          </p:cNvSpPr>
          <p:nvPr/>
        </p:nvSpPr>
        <p:spPr bwMode="auto">
          <a:xfrm>
            <a:off x="2017712" y="4684714"/>
            <a:ext cx="2578262" cy="46166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bg1"/>
                </a:solidFill>
                <a:latin typeface="微软雅黑" pitchFamily="34" charset="-122"/>
                <a:ea typeface="微软雅黑" pitchFamily="34" charset="-122"/>
              </a:rPr>
              <a:t>一致性</a:t>
            </a:r>
            <a:endParaRPr lang="zh-CN" altLang="en-US" dirty="0">
              <a:solidFill>
                <a:schemeClr val="bg1"/>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29343599-2F22-4C08-8196-28A145D4A24E}"/>
              </a:ext>
            </a:extLst>
          </p:cNvPr>
          <p:cNvSpPr/>
          <p:nvPr/>
        </p:nvSpPr>
        <p:spPr>
          <a:xfrm>
            <a:off x="4876913" y="4718492"/>
            <a:ext cx="2485229" cy="461665"/>
          </a:xfrm>
          <a:prstGeom prst="rect">
            <a:avLst/>
          </a:prstGeom>
          <a:solidFill>
            <a:srgbClr val="00B0F0"/>
          </a:solidFill>
        </p:spPr>
        <p:txBody>
          <a:bodyPr wrap="square">
            <a:spAutoFit/>
          </a:bodyPr>
          <a:lstStyle/>
          <a:p>
            <a:pPr algn="ctr">
              <a:defRPr/>
            </a:pPr>
            <a:r>
              <a:rPr lang="zh-CN" altLang="en-US" b="1" dirty="0">
                <a:solidFill>
                  <a:schemeClr val="bg1"/>
                </a:solidFill>
                <a:latin typeface="微软雅黑" pitchFamily="34" charset="-122"/>
                <a:ea typeface="微软雅黑" pitchFamily="34" charset="-122"/>
              </a:rPr>
              <a:t>可用性</a:t>
            </a:r>
            <a:endParaRPr lang="zh-CN" altLang="en-US" dirty="0">
              <a:solidFill>
                <a:schemeClr val="bg1"/>
              </a:solidFill>
              <a:latin typeface="微软雅黑" pitchFamily="34" charset="-122"/>
              <a:ea typeface="微软雅黑" pitchFamily="34" charset="-122"/>
            </a:endParaRPr>
          </a:p>
        </p:txBody>
      </p:sp>
      <p:sp>
        <p:nvSpPr>
          <p:cNvPr id="7" name="矩形 3">
            <a:extLst>
              <a:ext uri="{FF2B5EF4-FFF2-40B4-BE49-F238E27FC236}">
                <a16:creationId xmlns:a16="http://schemas.microsoft.com/office/drawing/2014/main" id="{836AC65F-46CB-4439-9624-4AE80B9FC50A}"/>
              </a:ext>
            </a:extLst>
          </p:cNvPr>
          <p:cNvSpPr>
            <a:spLocks noChangeArrowheads="1"/>
          </p:cNvSpPr>
          <p:nvPr/>
        </p:nvSpPr>
        <p:spPr bwMode="auto">
          <a:xfrm>
            <a:off x="7581346" y="4733059"/>
            <a:ext cx="2634763" cy="46166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bg1"/>
                </a:solidFill>
                <a:latin typeface="微软雅黑" pitchFamily="34" charset="-122"/>
                <a:ea typeface="微软雅黑" pitchFamily="34" charset="-122"/>
              </a:rPr>
              <a:t>分区容忍性</a:t>
            </a:r>
            <a:endParaRPr lang="zh-CN" altLang="en-US" dirty="0">
              <a:solidFill>
                <a:schemeClr val="bg1"/>
              </a:solidFill>
              <a:latin typeface="微软雅黑" pitchFamily="34" charset="-122"/>
              <a:ea typeface="微软雅黑" pitchFamily="34" charset="-122"/>
            </a:endParaRPr>
          </a:p>
        </p:txBody>
      </p:sp>
      <p:sp>
        <p:nvSpPr>
          <p:cNvPr id="8" name="AutoShape 18">
            <a:extLst>
              <a:ext uri="{FF2B5EF4-FFF2-40B4-BE49-F238E27FC236}">
                <a16:creationId xmlns:a16="http://schemas.microsoft.com/office/drawing/2014/main" id="{1025E0D9-F689-49E0-A665-9D1D2FA84A7D}"/>
              </a:ext>
            </a:extLst>
          </p:cNvPr>
          <p:cNvSpPr>
            <a:spLocks noChangeArrowheads="1"/>
          </p:cNvSpPr>
          <p:nvPr/>
        </p:nvSpPr>
        <p:spPr bwMode="auto">
          <a:xfrm>
            <a:off x="1927226" y="1550989"/>
            <a:ext cx="8487667" cy="3717925"/>
          </a:xfrm>
          <a:prstGeom prst="roundRect">
            <a:avLst>
              <a:gd name="adj" fmla="val 3130"/>
            </a:avLst>
          </a:prstGeom>
          <a:noFill/>
          <a:ln w="34925">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矩形 5">
            <a:extLst>
              <a:ext uri="{FF2B5EF4-FFF2-40B4-BE49-F238E27FC236}">
                <a16:creationId xmlns:a16="http://schemas.microsoft.com/office/drawing/2014/main" id="{E366AE90-FA04-496C-AA31-D22A3F377E3A}"/>
              </a:ext>
            </a:extLst>
          </p:cNvPr>
          <p:cNvSpPr>
            <a:spLocks noChangeArrowheads="1"/>
          </p:cNvSpPr>
          <p:nvPr/>
        </p:nvSpPr>
        <p:spPr bwMode="auto">
          <a:xfrm>
            <a:off x="4870277" y="1601819"/>
            <a:ext cx="2347987"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rgbClr val="00B0F0"/>
                </a:solidFill>
                <a:latin typeface="微软雅黑" pitchFamily="34" charset="-122"/>
                <a:ea typeface="微软雅黑" pitchFamily="34" charset="-122"/>
              </a:rPr>
              <a:t>CA </a:t>
            </a:r>
            <a:r>
              <a:rPr lang="zh-CN" altLang="en-US" b="1" dirty="0">
                <a:solidFill>
                  <a:srgbClr val="00B0F0"/>
                </a:solidFill>
                <a:latin typeface="微软雅黑" pitchFamily="34" charset="-122"/>
                <a:ea typeface="微软雅黑" pitchFamily="34" charset="-122"/>
              </a:rPr>
              <a:t>还是 </a:t>
            </a:r>
            <a:r>
              <a:rPr lang="en-US" altLang="zh-CN" b="1" dirty="0">
                <a:solidFill>
                  <a:srgbClr val="00B0F0"/>
                </a:solidFill>
                <a:latin typeface="微软雅黑" pitchFamily="34" charset="-122"/>
                <a:ea typeface="微软雅黑" pitchFamily="34" charset="-122"/>
              </a:rPr>
              <a:t>AP</a:t>
            </a:r>
            <a:endParaRPr lang="zh-CN" altLang="en-US" dirty="0">
              <a:solidFill>
                <a:srgbClr val="00B0F0"/>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04064AE4-83E3-4AAF-9F09-71DE3752891A}"/>
              </a:ext>
            </a:extLst>
          </p:cNvPr>
          <p:cNvSpPr/>
          <p:nvPr/>
        </p:nvSpPr>
        <p:spPr>
          <a:xfrm>
            <a:off x="2028507" y="2078759"/>
            <a:ext cx="2608004" cy="2556805"/>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Consistency</a:t>
            </a:r>
            <a:endParaRPr lang="zh-CN" altLang="en-US" sz="3200" dirty="0"/>
          </a:p>
        </p:txBody>
      </p:sp>
      <p:sp>
        <p:nvSpPr>
          <p:cNvPr id="11" name="矩形 10">
            <a:extLst>
              <a:ext uri="{FF2B5EF4-FFF2-40B4-BE49-F238E27FC236}">
                <a16:creationId xmlns:a16="http://schemas.microsoft.com/office/drawing/2014/main" id="{86946154-AA44-44B1-A0CF-A99B901F0728}"/>
              </a:ext>
            </a:extLst>
          </p:cNvPr>
          <p:cNvSpPr/>
          <p:nvPr/>
        </p:nvSpPr>
        <p:spPr>
          <a:xfrm>
            <a:off x="4847881" y="2079016"/>
            <a:ext cx="2483715" cy="2556805"/>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Availability</a:t>
            </a:r>
            <a:endParaRPr lang="zh-CN" altLang="en-US" sz="3600" dirty="0"/>
          </a:p>
        </p:txBody>
      </p:sp>
      <p:sp>
        <p:nvSpPr>
          <p:cNvPr id="12" name="矩形 11">
            <a:extLst>
              <a:ext uri="{FF2B5EF4-FFF2-40B4-BE49-F238E27FC236}">
                <a16:creationId xmlns:a16="http://schemas.microsoft.com/office/drawing/2014/main" id="{8EC34BC9-4BFD-4338-ACDA-4D074D5DBBDA}"/>
              </a:ext>
            </a:extLst>
          </p:cNvPr>
          <p:cNvSpPr/>
          <p:nvPr/>
        </p:nvSpPr>
        <p:spPr>
          <a:xfrm>
            <a:off x="7552314" y="2078759"/>
            <a:ext cx="2670694" cy="2556805"/>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Tolerance</a:t>
            </a:r>
          </a:p>
          <a:p>
            <a:pPr algn="ctr"/>
            <a:r>
              <a:rPr lang="en-US" altLang="zh-CN" sz="3600" dirty="0"/>
              <a:t>Of</a:t>
            </a:r>
          </a:p>
          <a:p>
            <a:pPr algn="ctr"/>
            <a:r>
              <a:rPr lang="en-US" altLang="zh-CN" sz="3600" dirty="0"/>
              <a:t>Partition</a:t>
            </a:r>
            <a:endParaRPr lang="zh-CN" altLang="en-US" sz="3600" dirty="0"/>
          </a:p>
        </p:txBody>
      </p:sp>
      <p:sp>
        <p:nvSpPr>
          <p:cNvPr id="13" name="矩形 12">
            <a:extLst>
              <a:ext uri="{FF2B5EF4-FFF2-40B4-BE49-F238E27FC236}">
                <a16:creationId xmlns:a16="http://schemas.microsoft.com/office/drawing/2014/main" id="{48EA8266-B26D-44FC-8B55-3BFC119F7A8E}"/>
              </a:ext>
            </a:extLst>
          </p:cNvPr>
          <p:cNvSpPr/>
          <p:nvPr/>
        </p:nvSpPr>
        <p:spPr>
          <a:xfrm>
            <a:off x="2057539" y="2071396"/>
            <a:ext cx="2608004" cy="2556805"/>
          </a:xfrm>
          <a:prstGeom prst="rect">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Consistency</a:t>
            </a:r>
            <a:endParaRPr lang="zh-CN" altLang="en-US" sz="3200" dirty="0">
              <a:solidFill>
                <a:srgbClr val="0070C0"/>
              </a:solidFill>
            </a:endParaRPr>
          </a:p>
        </p:txBody>
      </p:sp>
      <p:sp>
        <p:nvSpPr>
          <p:cNvPr id="14" name="矩形 13">
            <a:extLst>
              <a:ext uri="{FF2B5EF4-FFF2-40B4-BE49-F238E27FC236}">
                <a16:creationId xmlns:a16="http://schemas.microsoft.com/office/drawing/2014/main" id="{6A9336B6-0BFA-4E33-A495-6C42CE3EC01C}"/>
              </a:ext>
            </a:extLst>
          </p:cNvPr>
          <p:cNvSpPr/>
          <p:nvPr/>
        </p:nvSpPr>
        <p:spPr>
          <a:xfrm>
            <a:off x="4876913" y="2071653"/>
            <a:ext cx="2483715" cy="2556805"/>
          </a:xfrm>
          <a:prstGeom prst="rect">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0C0"/>
                </a:solidFill>
              </a:rPr>
              <a:t>Availability</a:t>
            </a:r>
            <a:endParaRPr lang="zh-CN" altLang="en-US" sz="3600" dirty="0">
              <a:solidFill>
                <a:srgbClr val="0070C0"/>
              </a:solidFill>
            </a:endParaRPr>
          </a:p>
        </p:txBody>
      </p:sp>
      <p:sp>
        <p:nvSpPr>
          <p:cNvPr id="15" name="矩形 14">
            <a:extLst>
              <a:ext uri="{FF2B5EF4-FFF2-40B4-BE49-F238E27FC236}">
                <a16:creationId xmlns:a16="http://schemas.microsoft.com/office/drawing/2014/main" id="{BB829C84-EC95-4CA6-AE4D-F4FD69B3F2AF}"/>
              </a:ext>
            </a:extLst>
          </p:cNvPr>
          <p:cNvSpPr/>
          <p:nvPr/>
        </p:nvSpPr>
        <p:spPr>
          <a:xfrm>
            <a:off x="7581346" y="2071396"/>
            <a:ext cx="2670694" cy="2556805"/>
          </a:xfrm>
          <a:prstGeom prst="rect">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0C0"/>
                </a:solidFill>
              </a:rPr>
              <a:t>Tolerance</a:t>
            </a:r>
          </a:p>
          <a:p>
            <a:pPr algn="ctr"/>
            <a:r>
              <a:rPr lang="en-US" altLang="zh-CN" sz="3600" dirty="0">
                <a:solidFill>
                  <a:srgbClr val="0070C0"/>
                </a:solidFill>
              </a:rPr>
              <a:t>Of</a:t>
            </a:r>
          </a:p>
          <a:p>
            <a:pPr algn="ctr"/>
            <a:r>
              <a:rPr lang="en-US" altLang="zh-CN" sz="3600" dirty="0">
                <a:solidFill>
                  <a:srgbClr val="0070C0"/>
                </a:solidFill>
              </a:rPr>
              <a:t>Partition</a:t>
            </a:r>
            <a:endParaRPr lang="zh-CN" altLang="en-US" sz="3600" dirty="0">
              <a:solidFill>
                <a:srgbClr val="0070C0"/>
              </a:solidFill>
            </a:endParaRPr>
          </a:p>
        </p:txBody>
      </p:sp>
    </p:spTree>
    <p:extLst>
      <p:ext uri="{BB962C8B-B14F-4D97-AF65-F5344CB8AC3E}">
        <p14:creationId xmlns:p14="http://schemas.microsoft.com/office/powerpoint/2010/main" val="50357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358747" y="1768158"/>
            <a:ext cx="6321273" cy="26019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7971" tIns="240000" rIns="97971" bIns="48986" anchor="t"/>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lnSpc>
                <a:spcPct val="150000"/>
              </a:lnSpc>
            </a:pPr>
            <a:r>
              <a:rPr lang="zh-CN" altLang="en-US" sz="1905" b="1" dirty="0">
                <a:solidFill>
                  <a:schemeClr val="bg1"/>
                </a:solidFill>
                <a:latin typeface="微软雅黑" pitchFamily="34" charset="-122"/>
                <a:ea typeface="微软雅黑" pitchFamily="34" charset="-122"/>
              </a:rPr>
              <a:t>方案一</a:t>
            </a:r>
            <a:endParaRPr lang="en-US" altLang="zh-CN" sz="1905" b="1" dirty="0">
              <a:solidFill>
                <a:schemeClr val="bg1"/>
              </a:solidFill>
              <a:latin typeface="微软雅黑" pitchFamily="34" charset="-122"/>
              <a:ea typeface="微软雅黑" pitchFamily="34" charset="-122"/>
            </a:endParaRPr>
          </a:p>
          <a:p>
            <a:pPr eaLnBrk="1" hangingPunct="1">
              <a:lnSpc>
                <a:spcPct val="150000"/>
              </a:lnSpc>
            </a:pPr>
            <a:r>
              <a:rPr lang="zh-CN" altLang="en-US" sz="1905" b="1" dirty="0">
                <a:solidFill>
                  <a:schemeClr val="bg1"/>
                </a:solidFill>
                <a:latin typeface="微软雅黑" pitchFamily="34" charset="-122"/>
                <a:ea typeface="微软雅黑" pitchFamily="34" charset="-122"/>
              </a:rPr>
              <a:t>在读端创建一个已分配域名的集合，当客户端用户键入一个新域名时从读端进行验证。</a:t>
            </a:r>
          </a:p>
        </p:txBody>
      </p:sp>
      <p:sp>
        <p:nvSpPr>
          <p:cNvPr id="25611" name="标题 1"/>
          <p:cNvSpPr>
            <a:spLocks noGrp="1"/>
          </p:cNvSpPr>
          <p:nvPr>
            <p:ph type="title"/>
          </p:nvPr>
        </p:nvSpPr>
        <p:spPr>
          <a:xfrm>
            <a:off x="704196" y="0"/>
            <a:ext cx="10055781" cy="1609344"/>
          </a:xfrm>
        </p:spPr>
        <p:txBody>
          <a:bodyPr/>
          <a:lstStyle/>
          <a:p>
            <a:pPr>
              <a:defRPr/>
            </a:pPr>
            <a:r>
              <a:rPr lang="zh-CN" altLang="en-US" dirty="0"/>
              <a:t>一个棘手的问题</a:t>
            </a:r>
            <a:endParaRPr lang="zh-CN" altLang="en-US" dirty="0">
              <a:solidFill>
                <a:schemeClr val="tx1">
                  <a:lumMod val="50000"/>
                  <a:lumOff val="50000"/>
                </a:schemeClr>
              </a:solidFill>
            </a:endParaRPr>
          </a:p>
        </p:txBody>
      </p:sp>
      <p:sp>
        <p:nvSpPr>
          <p:cNvPr id="3" name="矩形 2"/>
          <p:cNvSpPr/>
          <p:nvPr/>
        </p:nvSpPr>
        <p:spPr>
          <a:xfrm>
            <a:off x="1053852" y="1731981"/>
            <a:ext cx="2896810" cy="2601988"/>
          </a:xfrm>
          <a:prstGeom prst="rect">
            <a:avLst/>
          </a:prstGeom>
          <a:solidFill>
            <a:schemeClr val="bg1">
              <a:lumMod val="95000"/>
            </a:schemeClr>
          </a:solidFill>
        </p:spPr>
        <p:txBody>
          <a:bodyPr tIns="240000" anchor="t"/>
          <a:lstStyle/>
          <a:p>
            <a:pPr algn="ctr">
              <a:defRPr/>
            </a:pPr>
            <a:endParaRPr lang="en-US" altLang="zh-CN" sz="1714" b="1" dirty="0">
              <a:solidFill>
                <a:srgbClr val="00B0F0"/>
              </a:solidFill>
              <a:latin typeface="微软雅黑" pitchFamily="34" charset="-122"/>
              <a:ea typeface="微软雅黑" pitchFamily="34" charset="-122"/>
            </a:endParaRPr>
          </a:p>
          <a:p>
            <a:pPr algn="ctr">
              <a:defRPr/>
            </a:pPr>
            <a:r>
              <a:rPr lang="zh-CN" altLang="en-US" sz="2667" b="1" dirty="0">
                <a:solidFill>
                  <a:srgbClr val="00B0F0"/>
                </a:solidFill>
                <a:latin typeface="微软雅黑" pitchFamily="34" charset="-122"/>
                <a:ea typeface="微软雅黑" pitchFamily="34" charset="-122"/>
              </a:rPr>
              <a:t>如何确保一个新建域名是全局唯一的</a:t>
            </a:r>
          </a:p>
        </p:txBody>
      </p:sp>
      <p:pic>
        <p:nvPicPr>
          <p:cNvPr id="16" name="图片 15" descr="images.png"/>
          <p:cNvPicPr>
            <a:picLocks noChangeAspect="1"/>
          </p:cNvPicPr>
          <p:nvPr/>
        </p:nvPicPr>
        <p:blipFill>
          <a:blip r:embed="rId2"/>
          <a:stretch>
            <a:fillRect/>
          </a:stretch>
        </p:blipFill>
        <p:spPr>
          <a:xfrm rot="2298398">
            <a:off x="8579570" y="4348609"/>
            <a:ext cx="2984500" cy="1387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标题 1"/>
          <p:cNvSpPr>
            <a:spLocks noGrp="1"/>
          </p:cNvSpPr>
          <p:nvPr>
            <p:ph type="title"/>
          </p:nvPr>
        </p:nvSpPr>
        <p:spPr>
          <a:xfrm>
            <a:off x="1226079" y="423334"/>
            <a:ext cx="9257393" cy="542774"/>
          </a:xfrm>
        </p:spPr>
        <p:txBody>
          <a:bodyPr>
            <a:normAutofit fontScale="90000"/>
          </a:bodyPr>
          <a:lstStyle/>
          <a:p>
            <a:pPr>
              <a:defRPr/>
            </a:pPr>
            <a:r>
              <a:rPr lang="zh-CN" altLang="en-US" dirty="0"/>
              <a:t>方案二：引入</a:t>
            </a:r>
            <a:r>
              <a:rPr lang="en-US" altLang="zh-CN" dirty="0"/>
              <a:t>Saga</a:t>
            </a:r>
            <a:endParaRPr lang="zh-CN" altLang="en-US" dirty="0">
              <a:solidFill>
                <a:schemeClr val="tx1">
                  <a:lumMod val="50000"/>
                  <a:lumOff val="50000"/>
                </a:schemeClr>
              </a:solidFill>
            </a:endParaRPr>
          </a:p>
        </p:txBody>
      </p:sp>
      <p:sp>
        <p:nvSpPr>
          <p:cNvPr id="6" name="菱形 5"/>
          <p:cNvSpPr/>
          <p:nvPr/>
        </p:nvSpPr>
        <p:spPr>
          <a:xfrm>
            <a:off x="6306079" y="762000"/>
            <a:ext cx="2222500" cy="21039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dirty="0"/>
              <a:t>Environment</a:t>
            </a:r>
            <a:endParaRPr lang="zh-CN" altLang="en-US" sz="1333" dirty="0"/>
          </a:p>
        </p:txBody>
      </p:sp>
      <p:sp>
        <p:nvSpPr>
          <p:cNvPr id="7" name="菱形 6"/>
          <p:cNvSpPr/>
          <p:nvPr/>
        </p:nvSpPr>
        <p:spPr>
          <a:xfrm>
            <a:off x="4104746" y="4021667"/>
            <a:ext cx="2222500" cy="2103967"/>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14" dirty="0"/>
              <a:t>Saga</a:t>
            </a:r>
            <a:endParaRPr lang="zh-CN" altLang="en-US" sz="1714" dirty="0"/>
          </a:p>
        </p:txBody>
      </p:sp>
      <p:sp>
        <p:nvSpPr>
          <p:cNvPr id="8" name="菱形 7"/>
          <p:cNvSpPr/>
          <p:nvPr/>
        </p:nvSpPr>
        <p:spPr>
          <a:xfrm>
            <a:off x="8973078" y="4021667"/>
            <a:ext cx="2377917" cy="2103967"/>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dirty="0" err="1"/>
              <a:t>DomainPool</a:t>
            </a:r>
            <a:endParaRPr lang="zh-CN" altLang="en-US" sz="1333" dirty="0"/>
          </a:p>
        </p:txBody>
      </p:sp>
      <p:cxnSp>
        <p:nvCxnSpPr>
          <p:cNvPr id="10" name="形状 9"/>
          <p:cNvCxnSpPr>
            <a:stCxn id="6" idx="1"/>
            <a:endCxn id="7" idx="0"/>
          </p:cNvCxnSpPr>
          <p:nvPr/>
        </p:nvCxnSpPr>
        <p:spPr>
          <a:xfrm rot="10800000" flipV="1">
            <a:off x="5215997" y="1813983"/>
            <a:ext cx="1090083" cy="220768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59412" y="2794000"/>
            <a:ext cx="1397000" cy="268215"/>
          </a:xfrm>
          <a:prstGeom prst="rect">
            <a:avLst/>
          </a:prstGeom>
          <a:noFill/>
        </p:spPr>
        <p:txBody>
          <a:bodyPr wrap="square" rtlCol="0">
            <a:spAutoFit/>
          </a:bodyPr>
          <a:lstStyle/>
          <a:p>
            <a:r>
              <a:rPr lang="en-US" altLang="zh-CN" sz="1143" dirty="0"/>
              <a:t>1.DomainCreated</a:t>
            </a:r>
            <a:endParaRPr lang="zh-CN" altLang="en-US" sz="1143" dirty="0"/>
          </a:p>
        </p:txBody>
      </p:sp>
      <p:cxnSp>
        <p:nvCxnSpPr>
          <p:cNvPr id="13" name="直接箭头连接符 12"/>
          <p:cNvCxnSpPr>
            <a:cxnSpLocks/>
            <a:stCxn id="7" idx="3"/>
            <a:endCxn id="8" idx="1"/>
          </p:cNvCxnSpPr>
          <p:nvPr/>
        </p:nvCxnSpPr>
        <p:spPr>
          <a:xfrm>
            <a:off x="6327246" y="5073651"/>
            <a:ext cx="2645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98744" y="4698999"/>
            <a:ext cx="1481667" cy="268215"/>
          </a:xfrm>
          <a:prstGeom prst="rect">
            <a:avLst/>
          </a:prstGeom>
          <a:noFill/>
        </p:spPr>
        <p:txBody>
          <a:bodyPr wrap="square" rtlCol="0">
            <a:spAutoFit/>
          </a:bodyPr>
          <a:lstStyle/>
          <a:p>
            <a:r>
              <a:rPr lang="en-US" altLang="zh-CN" sz="1143" dirty="0"/>
              <a:t>2.Regist Domain</a:t>
            </a:r>
            <a:endParaRPr lang="zh-CN" altLang="en-US" sz="1143" dirty="0"/>
          </a:p>
        </p:txBody>
      </p:sp>
      <p:cxnSp>
        <p:nvCxnSpPr>
          <p:cNvPr id="21" name="曲线连接符 20"/>
          <p:cNvCxnSpPr>
            <a:cxnSpLocks/>
            <a:stCxn id="8" idx="2"/>
            <a:endCxn id="7" idx="2"/>
          </p:cNvCxnSpPr>
          <p:nvPr/>
        </p:nvCxnSpPr>
        <p:spPr>
          <a:xfrm rot="5400000">
            <a:off x="7689017" y="3652614"/>
            <a:ext cx="12700" cy="4946041"/>
          </a:xfrm>
          <a:prstGeom prst="curvedConnector3">
            <a:avLst>
              <a:gd name="adj1" fmla="val 1800000"/>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17745" y="6223000"/>
            <a:ext cx="2370667" cy="444096"/>
          </a:xfrm>
          <a:prstGeom prst="rect">
            <a:avLst/>
          </a:prstGeom>
          <a:noFill/>
        </p:spPr>
        <p:txBody>
          <a:bodyPr wrap="square" rtlCol="0">
            <a:spAutoFit/>
          </a:bodyPr>
          <a:lstStyle/>
          <a:p>
            <a:r>
              <a:rPr lang="en-US" altLang="zh-CN" sz="1143" dirty="0"/>
              <a:t>3.Regist Completed(succeed/failed)</a:t>
            </a:r>
            <a:endParaRPr lang="zh-CN" altLang="en-US" sz="1143" dirty="0"/>
          </a:p>
        </p:txBody>
      </p:sp>
      <p:cxnSp>
        <p:nvCxnSpPr>
          <p:cNvPr id="24" name="形状 23"/>
          <p:cNvCxnSpPr>
            <a:stCxn id="7" idx="1"/>
            <a:endCxn id="6" idx="0"/>
          </p:cNvCxnSpPr>
          <p:nvPr/>
        </p:nvCxnSpPr>
        <p:spPr>
          <a:xfrm rot="10800000" flipH="1">
            <a:off x="4104745" y="762002"/>
            <a:ext cx="3312584" cy="4311650"/>
          </a:xfrm>
          <a:prstGeom prst="curvedConnector4">
            <a:avLst>
              <a:gd name="adj1" fmla="val -3051"/>
              <a:gd name="adj2" fmla="val 105049"/>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96339" y="1703512"/>
            <a:ext cx="2370667" cy="444096"/>
          </a:xfrm>
          <a:prstGeom prst="rect">
            <a:avLst/>
          </a:prstGeom>
          <a:noFill/>
        </p:spPr>
        <p:txBody>
          <a:bodyPr wrap="square" rtlCol="0">
            <a:spAutoFit/>
          </a:bodyPr>
          <a:lstStyle/>
          <a:p>
            <a:r>
              <a:rPr lang="en-US" altLang="zh-CN" sz="1143" dirty="0"/>
              <a:t>4.Available/</a:t>
            </a:r>
            <a:r>
              <a:rPr lang="en-US" altLang="zh-CN" sz="1143" dirty="0" err="1"/>
              <a:t>UnAvailable</a:t>
            </a:r>
            <a:r>
              <a:rPr lang="en-US" altLang="zh-CN" sz="1143" dirty="0"/>
              <a:t> Domain</a:t>
            </a:r>
            <a:endParaRPr lang="zh-CN" altLang="en-US" sz="1143"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CB9E2-DF35-44DF-AF4A-FCA4CE9656C7}"/>
              </a:ext>
            </a:extLst>
          </p:cNvPr>
          <p:cNvSpPr>
            <a:spLocks noGrp="1"/>
          </p:cNvSpPr>
          <p:nvPr>
            <p:ph type="title"/>
          </p:nvPr>
        </p:nvSpPr>
        <p:spPr/>
        <p:txBody>
          <a:bodyPr/>
          <a:lstStyle/>
          <a:p>
            <a:r>
              <a:rPr lang="en-US" altLang="zh-CN" dirty="0"/>
              <a:t>CQRS + ES</a:t>
            </a:r>
            <a:endParaRPr lang="zh-CN" altLang="en-US" dirty="0"/>
          </a:p>
        </p:txBody>
      </p:sp>
      <p:pic>
        <p:nvPicPr>
          <p:cNvPr id="4" name="内容占位符 3">
            <a:extLst>
              <a:ext uri="{FF2B5EF4-FFF2-40B4-BE49-F238E27FC236}">
                <a16:creationId xmlns:a16="http://schemas.microsoft.com/office/drawing/2014/main" id="{57A813DE-C3A8-4170-A7C7-4BD961364D88}"/>
              </a:ext>
            </a:extLst>
          </p:cNvPr>
          <p:cNvPicPr>
            <a:picLocks noGrp="1" noChangeAspect="1"/>
          </p:cNvPicPr>
          <p:nvPr>
            <p:ph idx="1"/>
          </p:nvPr>
        </p:nvPicPr>
        <p:blipFill>
          <a:blip r:embed="rId3"/>
          <a:stretch>
            <a:fillRect/>
          </a:stretch>
        </p:blipFill>
        <p:spPr>
          <a:xfrm>
            <a:off x="2926060" y="1847591"/>
            <a:ext cx="6768752" cy="4608512"/>
          </a:xfrm>
          <a:prstGeom prst="rect">
            <a:avLst/>
          </a:prstGeom>
        </p:spPr>
      </p:pic>
    </p:spTree>
    <p:extLst>
      <p:ext uri="{BB962C8B-B14F-4D97-AF65-F5344CB8AC3E}">
        <p14:creationId xmlns:p14="http://schemas.microsoft.com/office/powerpoint/2010/main" val="317991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B5FDB-43E5-4B5E-9F21-80292BBB4521}"/>
              </a:ext>
            </a:extLst>
          </p:cNvPr>
          <p:cNvSpPr>
            <a:spLocks noGrp="1"/>
          </p:cNvSpPr>
          <p:nvPr>
            <p:ph type="title"/>
          </p:nvPr>
        </p:nvSpPr>
        <p:spPr/>
        <p:txBody>
          <a:bodyPr/>
          <a:lstStyle/>
          <a:p>
            <a:r>
              <a:rPr lang="zh-CN" altLang="en-US" dirty="0"/>
              <a:t>如何应对软件复杂性</a:t>
            </a:r>
          </a:p>
        </p:txBody>
      </p:sp>
      <p:pic>
        <p:nvPicPr>
          <p:cNvPr id="4" name="内容占位符 3">
            <a:extLst>
              <a:ext uri="{FF2B5EF4-FFF2-40B4-BE49-F238E27FC236}">
                <a16:creationId xmlns:a16="http://schemas.microsoft.com/office/drawing/2014/main" id="{D6C3AD14-1D58-4A16-AE8E-9A8F9C986C67}"/>
              </a:ext>
            </a:extLst>
          </p:cNvPr>
          <p:cNvPicPr>
            <a:picLocks noGrp="1" noChangeAspect="1"/>
          </p:cNvPicPr>
          <p:nvPr>
            <p:ph idx="1"/>
          </p:nvPr>
        </p:nvPicPr>
        <p:blipFill>
          <a:blip r:embed="rId3"/>
          <a:stretch>
            <a:fillRect/>
          </a:stretch>
        </p:blipFill>
        <p:spPr>
          <a:xfrm>
            <a:off x="1917948" y="1700808"/>
            <a:ext cx="8712968" cy="4752528"/>
          </a:xfrm>
          <a:prstGeom prst="rect">
            <a:avLst/>
          </a:prstGeom>
        </p:spPr>
      </p:pic>
    </p:spTree>
    <p:extLst>
      <p:ext uri="{BB962C8B-B14F-4D97-AF65-F5344CB8AC3E}">
        <p14:creationId xmlns:p14="http://schemas.microsoft.com/office/powerpoint/2010/main" val="27142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1CF6E-B898-4372-A346-566190B8D1B0}"/>
              </a:ext>
            </a:extLst>
          </p:cNvPr>
          <p:cNvSpPr>
            <a:spLocks noGrp="1"/>
          </p:cNvSpPr>
          <p:nvPr>
            <p:ph type="title"/>
          </p:nvPr>
        </p:nvSpPr>
        <p:spPr>
          <a:xfrm>
            <a:off x="405780" y="217567"/>
            <a:ext cx="11593287" cy="1609344"/>
          </a:xfrm>
        </p:spPr>
        <p:txBody>
          <a:bodyPr/>
          <a:lstStyle/>
          <a:p>
            <a:r>
              <a:rPr lang="zh-CN" altLang="en-US" dirty="0"/>
              <a:t>使用事件总线实现异步事件驱动通信</a:t>
            </a:r>
          </a:p>
        </p:txBody>
      </p:sp>
      <p:sp>
        <p:nvSpPr>
          <p:cNvPr id="4" name="Rectangle 38">
            <a:extLst>
              <a:ext uri="{FF2B5EF4-FFF2-40B4-BE49-F238E27FC236}">
                <a16:creationId xmlns:a16="http://schemas.microsoft.com/office/drawing/2014/main" id="{09741700-AB64-4778-BA9E-D9D6CB880874}"/>
              </a:ext>
            </a:extLst>
          </p:cNvPr>
          <p:cNvSpPr/>
          <p:nvPr/>
        </p:nvSpPr>
        <p:spPr bwMode="auto">
          <a:xfrm>
            <a:off x="2349631" y="1967151"/>
            <a:ext cx="8304659"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grpSp>
        <p:nvGrpSpPr>
          <p:cNvPr id="5" name="Group 336">
            <a:extLst>
              <a:ext uri="{FF2B5EF4-FFF2-40B4-BE49-F238E27FC236}">
                <a16:creationId xmlns:a16="http://schemas.microsoft.com/office/drawing/2014/main" id="{2FE7A141-8296-494D-A95F-D60C7EF8B7E6}"/>
              </a:ext>
            </a:extLst>
          </p:cNvPr>
          <p:cNvGrpSpPr/>
          <p:nvPr/>
        </p:nvGrpSpPr>
        <p:grpSpPr>
          <a:xfrm>
            <a:off x="8710306" y="3025977"/>
            <a:ext cx="445699" cy="337001"/>
            <a:chOff x="2886562" y="2288295"/>
            <a:chExt cx="601248" cy="337049"/>
          </a:xfrm>
        </p:grpSpPr>
        <p:grpSp>
          <p:nvGrpSpPr>
            <p:cNvPr id="6" name="Group 338">
              <a:extLst>
                <a:ext uri="{FF2B5EF4-FFF2-40B4-BE49-F238E27FC236}">
                  <a16:creationId xmlns:a16="http://schemas.microsoft.com/office/drawing/2014/main" id="{603FB26E-49FE-40E3-9B75-1E78DC4977BA}"/>
                </a:ext>
              </a:extLst>
            </p:cNvPr>
            <p:cNvGrpSpPr/>
            <p:nvPr/>
          </p:nvGrpSpPr>
          <p:grpSpPr>
            <a:xfrm>
              <a:off x="2886562" y="2288295"/>
              <a:ext cx="601248" cy="337049"/>
              <a:chOff x="3523102" y="1791568"/>
              <a:chExt cx="6746733" cy="3782104"/>
            </a:xfrm>
            <a:solidFill>
              <a:srgbClr val="7030A0"/>
            </a:solidFill>
          </p:grpSpPr>
          <p:sp>
            <p:nvSpPr>
              <p:cNvPr id="8" name="Rectangle 340">
                <a:extLst>
                  <a:ext uri="{FF2B5EF4-FFF2-40B4-BE49-F238E27FC236}">
                    <a16:creationId xmlns:a16="http://schemas.microsoft.com/office/drawing/2014/main" id="{3D33EDB1-5649-4125-AF22-4FC327BA726A}"/>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9" name="Freeform 108">
                <a:extLst>
                  <a:ext uri="{FF2B5EF4-FFF2-40B4-BE49-F238E27FC236}">
                    <a16:creationId xmlns:a16="http://schemas.microsoft.com/office/drawing/2014/main" id="{01E13092-F60F-4315-8A17-1D6CF775793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10" name="Freeform 109">
                <a:extLst>
                  <a:ext uri="{FF2B5EF4-FFF2-40B4-BE49-F238E27FC236}">
                    <a16:creationId xmlns:a16="http://schemas.microsoft.com/office/drawing/2014/main" id="{063D9B5D-B435-47D0-878D-ACAF607E2FB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grpSp>
        <p:sp>
          <p:nvSpPr>
            <p:cNvPr id="7" name="Hexagon 339">
              <a:extLst>
                <a:ext uri="{FF2B5EF4-FFF2-40B4-BE49-F238E27FC236}">
                  <a16:creationId xmlns:a16="http://schemas.microsoft.com/office/drawing/2014/main" id="{FAEFE065-499F-430C-ACFB-584DC4A25194}"/>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algn="ctr" defTabSz="950413">
                <a:defRPr/>
              </a:pPr>
              <a:endParaRPr lang="en-US" sz="816" kern="0" dirty="0">
                <a:solidFill>
                  <a:srgbClr val="00B050"/>
                </a:solidFill>
                <a:latin typeface="Segoe UI Light"/>
                <a:ea typeface="Segoe UI" pitchFamily="34" charset="0"/>
                <a:cs typeface="Segoe UI" pitchFamily="34" charset="0"/>
              </a:endParaRPr>
            </a:p>
          </p:txBody>
        </p:sp>
      </p:grpSp>
      <p:grpSp>
        <p:nvGrpSpPr>
          <p:cNvPr id="11" name="Group 353">
            <a:extLst>
              <a:ext uri="{FF2B5EF4-FFF2-40B4-BE49-F238E27FC236}">
                <a16:creationId xmlns:a16="http://schemas.microsoft.com/office/drawing/2014/main" id="{D04BD409-3563-4E92-AC6F-5AA9419F938E}"/>
              </a:ext>
            </a:extLst>
          </p:cNvPr>
          <p:cNvGrpSpPr/>
          <p:nvPr/>
        </p:nvGrpSpPr>
        <p:grpSpPr>
          <a:xfrm>
            <a:off x="8435948" y="5060126"/>
            <a:ext cx="445699" cy="337001"/>
            <a:chOff x="1596268" y="2657736"/>
            <a:chExt cx="601248" cy="337049"/>
          </a:xfrm>
        </p:grpSpPr>
        <p:grpSp>
          <p:nvGrpSpPr>
            <p:cNvPr id="12" name="Group 354">
              <a:extLst>
                <a:ext uri="{FF2B5EF4-FFF2-40B4-BE49-F238E27FC236}">
                  <a16:creationId xmlns:a16="http://schemas.microsoft.com/office/drawing/2014/main" id="{44D82644-471A-4B14-B98C-DC3CC15EC055}"/>
                </a:ext>
              </a:extLst>
            </p:cNvPr>
            <p:cNvGrpSpPr/>
            <p:nvPr/>
          </p:nvGrpSpPr>
          <p:grpSpPr>
            <a:xfrm>
              <a:off x="1596268" y="2657736"/>
              <a:ext cx="601248" cy="337049"/>
              <a:chOff x="3523102" y="1791568"/>
              <a:chExt cx="6746733" cy="3782104"/>
            </a:xfrm>
            <a:solidFill>
              <a:srgbClr val="00B050"/>
            </a:solidFill>
          </p:grpSpPr>
          <p:sp>
            <p:nvSpPr>
              <p:cNvPr id="14" name="Rectangle 364">
                <a:extLst>
                  <a:ext uri="{FF2B5EF4-FFF2-40B4-BE49-F238E27FC236}">
                    <a16:creationId xmlns:a16="http://schemas.microsoft.com/office/drawing/2014/main" id="{F088E046-3DC8-48F7-A493-2432ADFA584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dirty="0">
                  <a:solidFill>
                    <a:srgbClr val="00B050"/>
                  </a:solidFill>
                  <a:latin typeface="Segoe UI"/>
                </a:endParaRPr>
              </a:p>
            </p:txBody>
          </p:sp>
          <p:sp>
            <p:nvSpPr>
              <p:cNvPr id="15" name="Freeform 92">
                <a:extLst>
                  <a:ext uri="{FF2B5EF4-FFF2-40B4-BE49-F238E27FC236}">
                    <a16:creationId xmlns:a16="http://schemas.microsoft.com/office/drawing/2014/main" id="{795D7706-5051-4DEB-983F-71EFA76D1C9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16" name="Freeform 93">
                <a:extLst>
                  <a:ext uri="{FF2B5EF4-FFF2-40B4-BE49-F238E27FC236}">
                    <a16:creationId xmlns:a16="http://schemas.microsoft.com/office/drawing/2014/main" id="{671A4730-E47F-4B08-B6FB-6D501ED1708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grpSp>
        <p:sp>
          <p:nvSpPr>
            <p:cNvPr id="13" name="Hexagon 363">
              <a:extLst>
                <a:ext uri="{FF2B5EF4-FFF2-40B4-BE49-F238E27FC236}">
                  <a16:creationId xmlns:a16="http://schemas.microsoft.com/office/drawing/2014/main" id="{4763E138-56AC-4523-AB3D-03DA29071F03}"/>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algn="ctr" defTabSz="950413">
                <a:defRPr/>
              </a:pPr>
              <a:endParaRPr lang="en-US" sz="816" kern="0" dirty="0">
                <a:solidFill>
                  <a:srgbClr val="00B050"/>
                </a:solidFill>
                <a:latin typeface="Segoe UI Light"/>
                <a:ea typeface="Segoe UI" pitchFamily="34" charset="0"/>
                <a:cs typeface="Segoe UI" pitchFamily="34" charset="0"/>
              </a:endParaRPr>
            </a:p>
          </p:txBody>
        </p:sp>
      </p:grpSp>
      <p:sp>
        <p:nvSpPr>
          <p:cNvPr id="17" name="Rounded Rectangle 66">
            <a:extLst>
              <a:ext uri="{FF2B5EF4-FFF2-40B4-BE49-F238E27FC236}">
                <a16:creationId xmlns:a16="http://schemas.microsoft.com/office/drawing/2014/main" id="{3B15EE74-49F5-4BAD-9205-65B1F0F61690}"/>
              </a:ext>
            </a:extLst>
          </p:cNvPr>
          <p:cNvSpPr/>
          <p:nvPr/>
        </p:nvSpPr>
        <p:spPr bwMode="auto">
          <a:xfrm>
            <a:off x="8272760" y="4605514"/>
            <a:ext cx="228854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algn="ctr" defTabSz="932227">
              <a:defRPr/>
            </a:pPr>
            <a:endParaRPr lang="en-US" sz="800" kern="0" dirty="0">
              <a:solidFill>
                <a:srgbClr val="00B050"/>
              </a:solidFill>
              <a:latin typeface="Segoe UI"/>
              <a:ea typeface="Segoe UI" pitchFamily="34" charset="0"/>
              <a:cs typeface="Segoe UI" pitchFamily="34" charset="0"/>
            </a:endParaRPr>
          </a:p>
        </p:txBody>
      </p:sp>
      <p:pic>
        <p:nvPicPr>
          <p:cNvPr id="18" name="Picture 2" descr="Resultado de imagen para Redis cache Azure icon">
            <a:extLst>
              <a:ext uri="{FF2B5EF4-FFF2-40B4-BE49-F238E27FC236}">
                <a16:creationId xmlns:a16="http://schemas.microsoft.com/office/drawing/2014/main" id="{462E0F61-CF7D-40C9-8F4C-93E838B0A0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2260" y="2862254"/>
            <a:ext cx="49829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376">
            <a:extLst>
              <a:ext uri="{FF2B5EF4-FFF2-40B4-BE49-F238E27FC236}">
                <a16:creationId xmlns:a16="http://schemas.microsoft.com/office/drawing/2014/main" id="{FB6D4B6E-4BE5-474D-A1BC-4801793695C3}"/>
              </a:ext>
            </a:extLst>
          </p:cNvPr>
          <p:cNvCxnSpPr>
            <a:cxnSpLocks/>
            <a:endCxn id="18" idx="1"/>
          </p:cNvCxnSpPr>
          <p:nvPr/>
        </p:nvCxnSpPr>
        <p:spPr>
          <a:xfrm>
            <a:off x="9156005" y="3167770"/>
            <a:ext cx="796255" cy="30537"/>
          </a:xfrm>
          <a:prstGeom prst="straightConnector1">
            <a:avLst/>
          </a:prstGeom>
          <a:noFill/>
          <a:ln w="12700" cap="flat" cmpd="sng" algn="ctr">
            <a:solidFill>
              <a:sysClr val="windowText" lastClr="000000"/>
            </a:solidFill>
            <a:prstDash val="solid"/>
            <a:miter lim="800000"/>
            <a:tailEnd type="triangle"/>
          </a:ln>
          <a:effectLst/>
        </p:spPr>
      </p:cxnSp>
      <p:sp>
        <p:nvSpPr>
          <p:cNvPr id="20" name="Rectangle 72">
            <a:extLst>
              <a:ext uri="{FF2B5EF4-FFF2-40B4-BE49-F238E27FC236}">
                <a16:creationId xmlns:a16="http://schemas.microsoft.com/office/drawing/2014/main" id="{3270F251-6E20-4139-84A0-BC93E89E265F}"/>
              </a:ext>
            </a:extLst>
          </p:cNvPr>
          <p:cNvSpPr/>
          <p:nvPr/>
        </p:nvSpPr>
        <p:spPr>
          <a:xfrm>
            <a:off x="9627971" y="4670310"/>
            <a:ext cx="731139" cy="584775"/>
          </a:xfrm>
          <a:prstGeom prst="rect">
            <a:avLst/>
          </a:prstGeom>
        </p:spPr>
        <p:txBody>
          <a:bodyPr wrap="square">
            <a:spAutoFit/>
          </a:bodyPr>
          <a:lstStyle/>
          <a:p>
            <a:pPr defTabSz="932238">
              <a:defRPr/>
            </a:pPr>
            <a:r>
              <a:rPr lang="en-US" sz="1600" dirty="0">
                <a:solidFill>
                  <a:srgbClr val="00B050"/>
                </a:solidFill>
                <a:latin typeface="Segoe UI Light" pitchFamily="34" charset="0"/>
              </a:rPr>
              <a:t>Database</a:t>
            </a:r>
          </a:p>
        </p:txBody>
      </p:sp>
      <p:sp>
        <p:nvSpPr>
          <p:cNvPr id="21" name="Rectangle 385">
            <a:extLst>
              <a:ext uri="{FF2B5EF4-FFF2-40B4-BE49-F238E27FC236}">
                <a16:creationId xmlns:a16="http://schemas.microsoft.com/office/drawing/2014/main" id="{9B018F45-3CD6-4215-9F5F-BE2792214823}"/>
              </a:ext>
            </a:extLst>
          </p:cNvPr>
          <p:cNvSpPr/>
          <p:nvPr/>
        </p:nvSpPr>
        <p:spPr>
          <a:xfrm>
            <a:off x="8376057" y="4566454"/>
            <a:ext cx="1727780" cy="584775"/>
          </a:xfrm>
          <a:prstGeom prst="rect">
            <a:avLst/>
          </a:prstGeom>
        </p:spPr>
        <p:txBody>
          <a:bodyPr wrap="square">
            <a:spAutoFit/>
          </a:bodyPr>
          <a:lstStyle/>
          <a:p>
            <a:pPr defTabSz="932238">
              <a:defRPr/>
            </a:pPr>
            <a:r>
              <a:rPr lang="en-US" sz="1600" b="1" dirty="0">
                <a:solidFill>
                  <a:srgbClr val="00B050"/>
                </a:solidFill>
                <a:latin typeface="Segoe UI" panose="020B0502040204020203" pitchFamily="34" charset="0"/>
                <a:cs typeface="Segoe UI" panose="020B0502040204020203" pitchFamily="34" charset="0"/>
              </a:rPr>
              <a:t>Ordering Microservice</a:t>
            </a:r>
          </a:p>
        </p:txBody>
      </p:sp>
      <p:sp>
        <p:nvSpPr>
          <p:cNvPr id="22" name="Rounded Rectangle 66">
            <a:extLst>
              <a:ext uri="{FF2B5EF4-FFF2-40B4-BE49-F238E27FC236}">
                <a16:creationId xmlns:a16="http://schemas.microsoft.com/office/drawing/2014/main" id="{81F24A09-7982-4ADE-8994-B85CB3CD35C3}"/>
              </a:ext>
            </a:extLst>
          </p:cNvPr>
          <p:cNvSpPr/>
          <p:nvPr/>
        </p:nvSpPr>
        <p:spPr bwMode="auto">
          <a:xfrm>
            <a:off x="8376057" y="2635995"/>
            <a:ext cx="2185242" cy="949898"/>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algn="ctr" defTabSz="932227">
              <a:defRPr/>
            </a:pPr>
            <a:endParaRPr lang="en-US" sz="800" kern="0" dirty="0">
              <a:solidFill>
                <a:srgbClr val="00B050"/>
              </a:solidFill>
              <a:latin typeface="Segoe UI"/>
              <a:ea typeface="Segoe UI" pitchFamily="34" charset="0"/>
              <a:cs typeface="Segoe UI" pitchFamily="34" charset="0"/>
            </a:endParaRPr>
          </a:p>
        </p:txBody>
      </p:sp>
      <p:sp>
        <p:nvSpPr>
          <p:cNvPr id="23" name="Rectangle 389">
            <a:extLst>
              <a:ext uri="{FF2B5EF4-FFF2-40B4-BE49-F238E27FC236}">
                <a16:creationId xmlns:a16="http://schemas.microsoft.com/office/drawing/2014/main" id="{B4104322-83D4-4A48-829D-B43FB2814499}"/>
              </a:ext>
            </a:extLst>
          </p:cNvPr>
          <p:cNvSpPr/>
          <p:nvPr/>
        </p:nvSpPr>
        <p:spPr>
          <a:xfrm>
            <a:off x="8650416" y="2543934"/>
            <a:ext cx="1558068" cy="584775"/>
          </a:xfrm>
          <a:prstGeom prst="rect">
            <a:avLst/>
          </a:prstGeom>
        </p:spPr>
        <p:txBody>
          <a:bodyPr wrap="square">
            <a:spAutoFit/>
          </a:bodyPr>
          <a:lstStyle/>
          <a:p>
            <a:pPr defTabSz="932238">
              <a:defRPr/>
            </a:pPr>
            <a:r>
              <a:rPr lang="en-US" sz="1600" b="1" dirty="0">
                <a:solidFill>
                  <a:srgbClr val="00B050"/>
                </a:solidFill>
                <a:latin typeface="Segoe UI" panose="020B0502040204020203" pitchFamily="34" charset="0"/>
                <a:cs typeface="Segoe UI" panose="020B0502040204020203" pitchFamily="34" charset="0"/>
              </a:rPr>
              <a:t>Basket Microservice</a:t>
            </a:r>
          </a:p>
        </p:txBody>
      </p:sp>
      <p:sp>
        <p:nvSpPr>
          <p:cNvPr id="24" name="Rectangle 392">
            <a:extLst>
              <a:ext uri="{FF2B5EF4-FFF2-40B4-BE49-F238E27FC236}">
                <a16:creationId xmlns:a16="http://schemas.microsoft.com/office/drawing/2014/main" id="{DEEC3B80-43E4-4A02-A801-84BBD28075F7}"/>
              </a:ext>
            </a:extLst>
          </p:cNvPr>
          <p:cNvSpPr/>
          <p:nvPr/>
        </p:nvSpPr>
        <p:spPr>
          <a:xfrm>
            <a:off x="9705663" y="2603911"/>
            <a:ext cx="948627" cy="830997"/>
          </a:xfrm>
          <a:prstGeom prst="rect">
            <a:avLst/>
          </a:prstGeom>
        </p:spPr>
        <p:txBody>
          <a:bodyPr wrap="square">
            <a:spAutoFit/>
          </a:bodyPr>
          <a:lstStyle/>
          <a:p>
            <a:pPr defTabSz="932238">
              <a:defRPr/>
            </a:pPr>
            <a:r>
              <a:rPr lang="en-US" sz="1600" dirty="0">
                <a:solidFill>
                  <a:srgbClr val="00B050"/>
                </a:solidFill>
                <a:latin typeface="Segoe UI Light" pitchFamily="34" charset="0"/>
              </a:rPr>
              <a:t>Database as </a:t>
            </a:r>
          </a:p>
          <a:p>
            <a:pPr defTabSz="932238">
              <a:defRPr/>
            </a:pPr>
            <a:r>
              <a:rPr lang="en-US" sz="1600" dirty="0">
                <a:solidFill>
                  <a:srgbClr val="00B050"/>
                </a:solidFill>
                <a:latin typeface="Segoe UI Light" pitchFamily="34" charset="0"/>
              </a:rPr>
              <a:t>Cache</a:t>
            </a:r>
          </a:p>
        </p:txBody>
      </p:sp>
      <p:sp>
        <p:nvSpPr>
          <p:cNvPr id="25" name="Rectangle 397">
            <a:extLst>
              <a:ext uri="{FF2B5EF4-FFF2-40B4-BE49-F238E27FC236}">
                <a16:creationId xmlns:a16="http://schemas.microsoft.com/office/drawing/2014/main" id="{C0BBEAF2-6826-434B-9FE9-67E679E2AF7E}"/>
              </a:ext>
            </a:extLst>
          </p:cNvPr>
          <p:cNvSpPr/>
          <p:nvPr/>
        </p:nvSpPr>
        <p:spPr>
          <a:xfrm>
            <a:off x="8406167" y="5342179"/>
            <a:ext cx="480185" cy="461665"/>
          </a:xfrm>
          <a:prstGeom prst="rect">
            <a:avLst/>
          </a:prstGeom>
        </p:spPr>
        <p:txBody>
          <a:bodyPr wrap="square">
            <a:spAutoFit/>
          </a:bodyPr>
          <a:lstStyle/>
          <a:p>
            <a:pPr defTabSz="932238">
              <a:defRPr/>
            </a:pPr>
            <a:r>
              <a:rPr lang="en-US" sz="1200" dirty="0">
                <a:solidFill>
                  <a:srgbClr val="00B050"/>
                </a:solidFill>
                <a:latin typeface="Segoe UI Light" pitchFamily="34" charset="0"/>
              </a:rPr>
              <a:t>Service</a:t>
            </a:r>
          </a:p>
        </p:txBody>
      </p:sp>
      <p:sp>
        <p:nvSpPr>
          <p:cNvPr id="26" name="Rectangle 399">
            <a:extLst>
              <a:ext uri="{FF2B5EF4-FFF2-40B4-BE49-F238E27FC236}">
                <a16:creationId xmlns:a16="http://schemas.microsoft.com/office/drawing/2014/main" id="{2A03EC68-70D0-4B1F-A599-4B545F7AA8D8}"/>
              </a:ext>
            </a:extLst>
          </p:cNvPr>
          <p:cNvSpPr/>
          <p:nvPr/>
        </p:nvSpPr>
        <p:spPr>
          <a:xfrm>
            <a:off x="9465103" y="3255822"/>
            <a:ext cx="480185" cy="461665"/>
          </a:xfrm>
          <a:prstGeom prst="rect">
            <a:avLst/>
          </a:prstGeom>
        </p:spPr>
        <p:txBody>
          <a:bodyPr wrap="square">
            <a:spAutoFit/>
          </a:bodyPr>
          <a:lstStyle/>
          <a:p>
            <a:pPr defTabSz="932238">
              <a:defRPr/>
            </a:pPr>
            <a:r>
              <a:rPr lang="en-US" sz="1200" dirty="0">
                <a:solidFill>
                  <a:srgbClr val="00B050"/>
                </a:solidFill>
                <a:latin typeface="Segoe UI Light" pitchFamily="34" charset="0"/>
              </a:rPr>
              <a:t>Service</a:t>
            </a:r>
          </a:p>
        </p:txBody>
      </p:sp>
      <p:cxnSp>
        <p:nvCxnSpPr>
          <p:cNvPr id="27" name="Straight Arrow Connector 74">
            <a:extLst>
              <a:ext uri="{FF2B5EF4-FFF2-40B4-BE49-F238E27FC236}">
                <a16:creationId xmlns:a16="http://schemas.microsoft.com/office/drawing/2014/main" id="{513F1367-6D0C-4FEF-AB5D-88F96270A6F0}"/>
              </a:ext>
            </a:extLst>
          </p:cNvPr>
          <p:cNvCxnSpPr>
            <a:cxnSpLocks/>
            <a:stCxn id="34" idx="2"/>
            <a:endCxn id="38" idx="0"/>
          </p:cNvCxnSpPr>
          <p:nvPr/>
        </p:nvCxnSpPr>
        <p:spPr>
          <a:xfrm flipH="1">
            <a:off x="3450669" y="4293977"/>
            <a:ext cx="110639" cy="342450"/>
          </a:xfrm>
          <a:prstGeom prst="straightConnector1">
            <a:avLst/>
          </a:prstGeom>
          <a:noFill/>
          <a:ln w="12700" cap="flat" cmpd="sng" algn="ctr">
            <a:solidFill>
              <a:sysClr val="windowText" lastClr="000000"/>
            </a:solidFill>
            <a:prstDash val="solid"/>
            <a:miter lim="800000"/>
            <a:tailEnd type="triangle"/>
          </a:ln>
          <a:effectLst/>
        </p:spPr>
      </p:cxnSp>
      <p:sp>
        <p:nvSpPr>
          <p:cNvPr id="28" name="Rounded Rectangle 66">
            <a:extLst>
              <a:ext uri="{FF2B5EF4-FFF2-40B4-BE49-F238E27FC236}">
                <a16:creationId xmlns:a16="http://schemas.microsoft.com/office/drawing/2014/main" id="{9CB2BE67-D937-4527-BD34-4CAD796BE445}"/>
              </a:ext>
            </a:extLst>
          </p:cNvPr>
          <p:cNvSpPr/>
          <p:nvPr/>
        </p:nvSpPr>
        <p:spPr bwMode="auto">
          <a:xfrm>
            <a:off x="2496200" y="3186923"/>
            <a:ext cx="2685553"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algn="ctr" defTabSz="932227">
              <a:defRPr/>
            </a:pPr>
            <a:endParaRPr lang="en-US" sz="800" kern="0" dirty="0">
              <a:solidFill>
                <a:srgbClr val="00B050"/>
              </a:solidFill>
              <a:latin typeface="Segoe UI"/>
              <a:ea typeface="Segoe UI" pitchFamily="34" charset="0"/>
              <a:cs typeface="Segoe UI" pitchFamily="34" charset="0"/>
            </a:endParaRPr>
          </a:p>
        </p:txBody>
      </p:sp>
      <p:sp>
        <p:nvSpPr>
          <p:cNvPr id="29" name="Rectangle 84">
            <a:extLst>
              <a:ext uri="{FF2B5EF4-FFF2-40B4-BE49-F238E27FC236}">
                <a16:creationId xmlns:a16="http://schemas.microsoft.com/office/drawing/2014/main" id="{17BA24A0-F8DA-4E06-956C-6E2B3CD61188}"/>
              </a:ext>
            </a:extLst>
          </p:cNvPr>
          <p:cNvSpPr/>
          <p:nvPr/>
        </p:nvSpPr>
        <p:spPr>
          <a:xfrm>
            <a:off x="2704273" y="3176608"/>
            <a:ext cx="1938803" cy="584775"/>
          </a:xfrm>
          <a:prstGeom prst="rect">
            <a:avLst/>
          </a:prstGeom>
        </p:spPr>
        <p:txBody>
          <a:bodyPr wrap="square">
            <a:spAutoFit/>
          </a:bodyPr>
          <a:lstStyle/>
          <a:p>
            <a:pPr defTabSz="932238">
              <a:defRPr/>
            </a:pPr>
            <a:r>
              <a:rPr lang="en-US" sz="1600" b="1" dirty="0">
                <a:solidFill>
                  <a:srgbClr val="00B050"/>
                </a:solidFill>
                <a:latin typeface="Segoe UI" panose="020B0502040204020203" pitchFamily="34" charset="0"/>
                <a:cs typeface="Segoe UI" panose="020B0502040204020203" pitchFamily="34" charset="0"/>
              </a:rPr>
              <a:t>User-Profile Microservice</a:t>
            </a:r>
          </a:p>
        </p:txBody>
      </p:sp>
      <p:sp>
        <p:nvSpPr>
          <p:cNvPr id="30" name="Rectangle 85">
            <a:extLst>
              <a:ext uri="{FF2B5EF4-FFF2-40B4-BE49-F238E27FC236}">
                <a16:creationId xmlns:a16="http://schemas.microsoft.com/office/drawing/2014/main" id="{60C0E027-0C89-4223-BD8A-BDC263697F36}"/>
              </a:ext>
            </a:extLst>
          </p:cNvPr>
          <p:cNvSpPr/>
          <p:nvPr/>
        </p:nvSpPr>
        <p:spPr>
          <a:xfrm>
            <a:off x="3438103" y="3487796"/>
            <a:ext cx="1051545" cy="461665"/>
          </a:xfrm>
          <a:prstGeom prst="rect">
            <a:avLst/>
          </a:prstGeom>
        </p:spPr>
        <p:txBody>
          <a:bodyPr wrap="square">
            <a:spAutoFit/>
          </a:bodyPr>
          <a:lstStyle/>
          <a:p>
            <a:pPr algn="ctr" defTabSz="932238">
              <a:defRPr/>
            </a:pPr>
            <a:r>
              <a:rPr lang="en-US" sz="1200" dirty="0">
                <a:solidFill>
                  <a:srgbClr val="00B050"/>
                </a:solidFill>
                <a:latin typeface="Segoe UI Light" pitchFamily="34" charset="0"/>
              </a:rPr>
              <a:t>Web API Service</a:t>
            </a:r>
          </a:p>
        </p:txBody>
      </p:sp>
      <p:grpSp>
        <p:nvGrpSpPr>
          <p:cNvPr id="31" name="Group 87">
            <a:extLst>
              <a:ext uri="{FF2B5EF4-FFF2-40B4-BE49-F238E27FC236}">
                <a16:creationId xmlns:a16="http://schemas.microsoft.com/office/drawing/2014/main" id="{2E07B1F0-FE5C-4C07-9D52-58BA4FC4104F}"/>
              </a:ext>
            </a:extLst>
          </p:cNvPr>
          <p:cNvGrpSpPr>
            <a:grpSpLocks noChangeAspect="1"/>
          </p:cNvGrpSpPr>
          <p:nvPr/>
        </p:nvGrpSpPr>
        <p:grpSpPr>
          <a:xfrm>
            <a:off x="3168219" y="3755622"/>
            <a:ext cx="786177" cy="594443"/>
            <a:chOff x="2244917" y="2288296"/>
            <a:chExt cx="601248" cy="337049"/>
          </a:xfrm>
        </p:grpSpPr>
        <p:grpSp>
          <p:nvGrpSpPr>
            <p:cNvPr id="32" name="Group 88">
              <a:extLst>
                <a:ext uri="{FF2B5EF4-FFF2-40B4-BE49-F238E27FC236}">
                  <a16:creationId xmlns:a16="http://schemas.microsoft.com/office/drawing/2014/main" id="{3E8BE0D1-80A9-41EC-BAFC-838C92DF8152}"/>
                </a:ext>
              </a:extLst>
            </p:cNvPr>
            <p:cNvGrpSpPr/>
            <p:nvPr/>
          </p:nvGrpSpPr>
          <p:grpSpPr>
            <a:xfrm>
              <a:off x="2244917" y="2288296"/>
              <a:ext cx="601248" cy="337049"/>
              <a:chOff x="3523102" y="1791568"/>
              <a:chExt cx="6746733" cy="3782104"/>
            </a:xfrm>
            <a:solidFill>
              <a:srgbClr val="C00000"/>
            </a:solidFill>
          </p:grpSpPr>
          <p:sp>
            <p:nvSpPr>
              <p:cNvPr id="34" name="Rectangle 90">
                <a:extLst>
                  <a:ext uri="{FF2B5EF4-FFF2-40B4-BE49-F238E27FC236}">
                    <a16:creationId xmlns:a16="http://schemas.microsoft.com/office/drawing/2014/main" id="{B0683B04-EFB3-4F81-9C46-EF5532F0458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35" name="Freeform 100">
                <a:extLst>
                  <a:ext uri="{FF2B5EF4-FFF2-40B4-BE49-F238E27FC236}">
                    <a16:creationId xmlns:a16="http://schemas.microsoft.com/office/drawing/2014/main" id="{46108EF5-F64E-4835-8754-46BF7F60C89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36" name="Freeform 101">
                <a:extLst>
                  <a:ext uri="{FF2B5EF4-FFF2-40B4-BE49-F238E27FC236}">
                    <a16:creationId xmlns:a16="http://schemas.microsoft.com/office/drawing/2014/main" id="{F2D8EDD8-F7A9-4E4A-961B-8663823729E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grpSp>
        <p:sp>
          <p:nvSpPr>
            <p:cNvPr id="33" name="Hexagon 89">
              <a:extLst>
                <a:ext uri="{FF2B5EF4-FFF2-40B4-BE49-F238E27FC236}">
                  <a16:creationId xmlns:a16="http://schemas.microsoft.com/office/drawing/2014/main" id="{E328D240-B4C7-4A4E-8782-B30F3ADFCD10}"/>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algn="ctr" defTabSz="950413">
                <a:defRPr/>
              </a:pPr>
              <a:endParaRPr lang="en-US" sz="816" kern="0" dirty="0">
                <a:solidFill>
                  <a:srgbClr val="00B050"/>
                </a:solidFill>
                <a:latin typeface="Segoe UI Light"/>
                <a:ea typeface="Segoe UI" pitchFamily="34" charset="0"/>
                <a:cs typeface="Segoe UI" pitchFamily="34" charset="0"/>
              </a:endParaRPr>
            </a:p>
          </p:txBody>
        </p:sp>
      </p:grpSp>
      <p:grpSp>
        <p:nvGrpSpPr>
          <p:cNvPr id="37" name="Group 115">
            <a:extLst>
              <a:ext uri="{FF2B5EF4-FFF2-40B4-BE49-F238E27FC236}">
                <a16:creationId xmlns:a16="http://schemas.microsoft.com/office/drawing/2014/main" id="{7D45CC0C-080C-4234-856E-1C976A3E3693}"/>
              </a:ext>
            </a:extLst>
          </p:cNvPr>
          <p:cNvGrpSpPr/>
          <p:nvPr/>
        </p:nvGrpSpPr>
        <p:grpSpPr>
          <a:xfrm>
            <a:off x="3049716" y="4578312"/>
            <a:ext cx="801907" cy="615930"/>
            <a:chOff x="3523102" y="1791568"/>
            <a:chExt cx="6746733" cy="3782104"/>
          </a:xfrm>
          <a:solidFill>
            <a:srgbClr val="C00000"/>
          </a:solidFill>
        </p:grpSpPr>
        <p:sp>
          <p:nvSpPr>
            <p:cNvPr id="38" name="Rectangle 117">
              <a:extLst>
                <a:ext uri="{FF2B5EF4-FFF2-40B4-BE49-F238E27FC236}">
                  <a16:creationId xmlns:a16="http://schemas.microsoft.com/office/drawing/2014/main" id="{2B8BD7B4-B6A0-4529-BF75-40B9E481B33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39" name="Freeform 100">
              <a:extLst>
                <a:ext uri="{FF2B5EF4-FFF2-40B4-BE49-F238E27FC236}">
                  <a16:creationId xmlns:a16="http://schemas.microsoft.com/office/drawing/2014/main" id="{5F88CC9E-E710-4A12-842F-C29B4E9A993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40" name="Freeform 101">
              <a:extLst>
                <a:ext uri="{FF2B5EF4-FFF2-40B4-BE49-F238E27FC236}">
                  <a16:creationId xmlns:a16="http://schemas.microsoft.com/office/drawing/2014/main" id="{DCE58E61-91C0-4234-BDB6-14E95D202F8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grpSp>
      <p:sp>
        <p:nvSpPr>
          <p:cNvPr id="41" name="Flowchart: Magnetic Disk 120">
            <a:extLst>
              <a:ext uri="{FF2B5EF4-FFF2-40B4-BE49-F238E27FC236}">
                <a16:creationId xmlns:a16="http://schemas.microsoft.com/office/drawing/2014/main" id="{EC9708F9-FDF2-434B-AFD8-55A2716ACF86}"/>
              </a:ext>
            </a:extLst>
          </p:cNvPr>
          <p:cNvSpPr/>
          <p:nvPr/>
        </p:nvSpPr>
        <p:spPr>
          <a:xfrm>
            <a:off x="3977325" y="4782137"/>
            <a:ext cx="251993"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solidFill>
                <a:srgbClr val="00B050"/>
              </a:solidFill>
              <a:latin typeface="Segoe UI"/>
              <a:ea typeface="Segoe UI" pitchFamily="34" charset="0"/>
              <a:cs typeface="Segoe UI" pitchFamily="34" charset="0"/>
            </a:endParaRPr>
          </a:p>
        </p:txBody>
      </p:sp>
      <p:grpSp>
        <p:nvGrpSpPr>
          <p:cNvPr id="42" name="Group 1">
            <a:extLst>
              <a:ext uri="{FF2B5EF4-FFF2-40B4-BE49-F238E27FC236}">
                <a16:creationId xmlns:a16="http://schemas.microsoft.com/office/drawing/2014/main" id="{9BD80458-810C-4705-A225-45C128A46743}"/>
              </a:ext>
            </a:extLst>
          </p:cNvPr>
          <p:cNvGrpSpPr/>
          <p:nvPr/>
        </p:nvGrpSpPr>
        <p:grpSpPr>
          <a:xfrm>
            <a:off x="9489839" y="4919982"/>
            <a:ext cx="769701" cy="578704"/>
            <a:chOff x="3011394" y="2282383"/>
            <a:chExt cx="1038180" cy="578704"/>
          </a:xfrm>
        </p:grpSpPr>
        <p:grpSp>
          <p:nvGrpSpPr>
            <p:cNvPr id="43" name="Group 122">
              <a:extLst>
                <a:ext uri="{FF2B5EF4-FFF2-40B4-BE49-F238E27FC236}">
                  <a16:creationId xmlns:a16="http://schemas.microsoft.com/office/drawing/2014/main" id="{415E584A-6381-4061-9105-421BC09846D8}"/>
                </a:ext>
              </a:extLst>
            </p:cNvPr>
            <p:cNvGrpSpPr/>
            <p:nvPr/>
          </p:nvGrpSpPr>
          <p:grpSpPr>
            <a:xfrm>
              <a:off x="3011394" y="2282383"/>
              <a:ext cx="1038180" cy="578704"/>
              <a:chOff x="3523102" y="1791568"/>
              <a:chExt cx="6746733" cy="3782104"/>
            </a:xfrm>
            <a:solidFill>
              <a:srgbClr val="00B050"/>
            </a:solidFill>
          </p:grpSpPr>
          <p:sp>
            <p:nvSpPr>
              <p:cNvPr id="45" name="Rectangle 124">
                <a:extLst>
                  <a:ext uri="{FF2B5EF4-FFF2-40B4-BE49-F238E27FC236}">
                    <a16:creationId xmlns:a16="http://schemas.microsoft.com/office/drawing/2014/main" id="{1F2467F4-B639-4C1A-BA0C-8FAD6E9420D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dirty="0">
                  <a:solidFill>
                    <a:srgbClr val="00B050"/>
                  </a:solidFill>
                  <a:latin typeface="Segoe UI"/>
                </a:endParaRPr>
              </a:p>
            </p:txBody>
          </p:sp>
          <p:sp>
            <p:nvSpPr>
              <p:cNvPr id="46" name="Freeform 92">
                <a:extLst>
                  <a:ext uri="{FF2B5EF4-FFF2-40B4-BE49-F238E27FC236}">
                    <a16:creationId xmlns:a16="http://schemas.microsoft.com/office/drawing/2014/main" id="{95721C94-5269-4E57-916D-4FDB7581AF1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sp>
            <p:nvSpPr>
              <p:cNvPr id="47" name="Freeform 93">
                <a:extLst>
                  <a:ext uri="{FF2B5EF4-FFF2-40B4-BE49-F238E27FC236}">
                    <a16:creationId xmlns:a16="http://schemas.microsoft.com/office/drawing/2014/main" id="{19766F84-3FF1-47E9-B270-86DC182C21D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defRPr/>
                </a:pPr>
                <a:endParaRPr lang="en-US" sz="1764" kern="0">
                  <a:solidFill>
                    <a:srgbClr val="00B050"/>
                  </a:solidFill>
                  <a:latin typeface="Segoe UI"/>
                </a:endParaRPr>
              </a:p>
            </p:txBody>
          </p:sp>
        </p:grpSp>
        <p:sp>
          <p:nvSpPr>
            <p:cNvPr id="44" name="Flowchart: Magnetic Disk 127">
              <a:extLst>
                <a:ext uri="{FF2B5EF4-FFF2-40B4-BE49-F238E27FC236}">
                  <a16:creationId xmlns:a16="http://schemas.microsoft.com/office/drawing/2014/main" id="{C15BFC6E-4305-4CCD-B2E9-EC9C536408D5}"/>
                </a:ext>
              </a:extLst>
            </p:cNvPr>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solidFill>
                  <a:srgbClr val="00B050"/>
                </a:solidFill>
                <a:latin typeface="Segoe UI"/>
                <a:ea typeface="Segoe UI" pitchFamily="34" charset="0"/>
                <a:cs typeface="Segoe UI" pitchFamily="34" charset="0"/>
              </a:endParaRPr>
            </a:p>
          </p:txBody>
        </p:sp>
      </p:grpSp>
      <p:cxnSp>
        <p:nvCxnSpPr>
          <p:cNvPr id="48" name="Straight Arrow Connector 128">
            <a:extLst>
              <a:ext uri="{FF2B5EF4-FFF2-40B4-BE49-F238E27FC236}">
                <a16:creationId xmlns:a16="http://schemas.microsoft.com/office/drawing/2014/main" id="{B8F09A91-8EAB-400B-A6E3-DE957EBA59AA}"/>
              </a:ext>
            </a:extLst>
          </p:cNvPr>
          <p:cNvCxnSpPr>
            <a:cxnSpLocks/>
          </p:cNvCxnSpPr>
          <p:nvPr/>
        </p:nvCxnSpPr>
        <p:spPr>
          <a:xfrm>
            <a:off x="9058969" y="5213722"/>
            <a:ext cx="456362" cy="12627"/>
          </a:xfrm>
          <a:prstGeom prst="straightConnector1">
            <a:avLst/>
          </a:prstGeom>
          <a:noFill/>
          <a:ln w="12700" cap="flat" cmpd="sng" algn="ctr">
            <a:solidFill>
              <a:sysClr val="windowText" lastClr="000000"/>
            </a:solidFill>
            <a:prstDash val="solid"/>
            <a:miter lim="800000"/>
            <a:tailEnd type="triangle"/>
          </a:ln>
          <a:effectLst/>
        </p:spPr>
      </p:cxnSp>
      <p:sp>
        <p:nvSpPr>
          <p:cNvPr id="49" name="Rectangle 130">
            <a:extLst>
              <a:ext uri="{FF2B5EF4-FFF2-40B4-BE49-F238E27FC236}">
                <a16:creationId xmlns:a16="http://schemas.microsoft.com/office/drawing/2014/main" id="{6DFD52CC-09BA-42D3-8280-888F4F1C6360}"/>
              </a:ext>
            </a:extLst>
          </p:cNvPr>
          <p:cNvSpPr/>
          <p:nvPr/>
        </p:nvSpPr>
        <p:spPr>
          <a:xfrm>
            <a:off x="2441138" y="4675764"/>
            <a:ext cx="975895" cy="276999"/>
          </a:xfrm>
          <a:prstGeom prst="rect">
            <a:avLst/>
          </a:prstGeom>
        </p:spPr>
        <p:txBody>
          <a:bodyPr wrap="square">
            <a:spAutoFit/>
          </a:bodyPr>
          <a:lstStyle/>
          <a:p>
            <a:pPr defTabSz="932238">
              <a:defRPr/>
            </a:pPr>
            <a:r>
              <a:rPr lang="en-US" sz="1200" dirty="0">
                <a:solidFill>
                  <a:srgbClr val="00B050"/>
                </a:solidFill>
                <a:latin typeface="Segoe UI Light" pitchFamily="34" charset="0"/>
              </a:rPr>
              <a:t>Database</a:t>
            </a:r>
          </a:p>
        </p:txBody>
      </p:sp>
      <p:cxnSp>
        <p:nvCxnSpPr>
          <p:cNvPr id="50" name="Straight Arrow Connector 136">
            <a:extLst>
              <a:ext uri="{FF2B5EF4-FFF2-40B4-BE49-F238E27FC236}">
                <a16:creationId xmlns:a16="http://schemas.microsoft.com/office/drawing/2014/main" id="{1485BDCB-ECFE-4F59-BF1B-A30A6D915486}"/>
              </a:ext>
            </a:extLst>
          </p:cNvPr>
          <p:cNvCxnSpPr>
            <a:cxnSpLocks/>
          </p:cNvCxnSpPr>
          <p:nvPr/>
        </p:nvCxnSpPr>
        <p:spPr>
          <a:xfrm>
            <a:off x="2151459" y="4051917"/>
            <a:ext cx="1029757" cy="2"/>
          </a:xfrm>
          <a:prstGeom prst="straightConnector1">
            <a:avLst/>
          </a:prstGeom>
          <a:noFill/>
          <a:ln w="12700" cap="flat" cmpd="sng" algn="ctr">
            <a:solidFill>
              <a:sysClr val="windowText" lastClr="000000"/>
            </a:solidFill>
            <a:prstDash val="solid"/>
            <a:miter lim="800000"/>
            <a:tailEnd type="triangle"/>
          </a:ln>
          <a:effectLst/>
        </p:spPr>
      </p:cxnSp>
      <p:sp>
        <p:nvSpPr>
          <p:cNvPr id="51" name="Rectangle 102">
            <a:extLst>
              <a:ext uri="{FF2B5EF4-FFF2-40B4-BE49-F238E27FC236}">
                <a16:creationId xmlns:a16="http://schemas.microsoft.com/office/drawing/2014/main" id="{1CFBF986-9DEF-4E90-B8B2-E841162FFB0A}"/>
              </a:ext>
            </a:extLst>
          </p:cNvPr>
          <p:cNvSpPr/>
          <p:nvPr/>
        </p:nvSpPr>
        <p:spPr>
          <a:xfrm>
            <a:off x="2466462" y="2565234"/>
            <a:ext cx="1825866" cy="400110"/>
          </a:xfrm>
          <a:prstGeom prst="rect">
            <a:avLst/>
          </a:prstGeom>
        </p:spPr>
        <p:txBody>
          <a:bodyPr wrap="square">
            <a:spAutoFit/>
          </a:bodyPr>
          <a:lstStyle/>
          <a:p>
            <a:pPr defTabSz="932238">
              <a:defRPr/>
            </a:pPr>
            <a:r>
              <a:rPr lang="en-US" sz="2000" b="1" dirty="0">
                <a:solidFill>
                  <a:srgbClr val="00B050"/>
                </a:solidFill>
                <a:latin typeface="Segoe UI" panose="020B0502040204020203" pitchFamily="34" charset="0"/>
                <a:cs typeface="Segoe UI" panose="020B0502040204020203" pitchFamily="34" charset="0"/>
              </a:rPr>
              <a:t>Backend</a:t>
            </a:r>
          </a:p>
        </p:txBody>
      </p:sp>
      <p:cxnSp>
        <p:nvCxnSpPr>
          <p:cNvPr id="52" name="Straight Arrow Connector 103">
            <a:extLst>
              <a:ext uri="{FF2B5EF4-FFF2-40B4-BE49-F238E27FC236}">
                <a16:creationId xmlns:a16="http://schemas.microsoft.com/office/drawing/2014/main" id="{CAC66EB4-5BE6-43FD-A635-82A058CFBDD8}"/>
              </a:ext>
            </a:extLst>
          </p:cNvPr>
          <p:cNvCxnSpPr>
            <a:cxnSpLocks/>
          </p:cNvCxnSpPr>
          <p:nvPr/>
        </p:nvCxnSpPr>
        <p:spPr>
          <a:xfrm flipV="1">
            <a:off x="3948183" y="4071238"/>
            <a:ext cx="1380200" cy="12154"/>
          </a:xfrm>
          <a:prstGeom prst="straightConnector1">
            <a:avLst/>
          </a:prstGeom>
          <a:noFill/>
          <a:ln w="12700" cap="flat" cmpd="sng" algn="ctr">
            <a:solidFill>
              <a:sysClr val="windowText" lastClr="000000"/>
            </a:solidFill>
            <a:prstDash val="solid"/>
            <a:miter lim="800000"/>
            <a:tailEnd type="triangle"/>
          </a:ln>
          <a:effectLst/>
        </p:spPr>
      </p:cxnSp>
      <p:sp>
        <p:nvSpPr>
          <p:cNvPr id="53" name="Rectangle 108">
            <a:extLst>
              <a:ext uri="{FF2B5EF4-FFF2-40B4-BE49-F238E27FC236}">
                <a16:creationId xmlns:a16="http://schemas.microsoft.com/office/drawing/2014/main" id="{A7DBC1D0-3027-4DBF-ABAE-DF3BA062A6B1}"/>
              </a:ext>
            </a:extLst>
          </p:cNvPr>
          <p:cNvSpPr/>
          <p:nvPr/>
        </p:nvSpPr>
        <p:spPr>
          <a:xfrm>
            <a:off x="4110789" y="3986836"/>
            <a:ext cx="1182545" cy="830997"/>
          </a:xfrm>
          <a:prstGeom prst="rect">
            <a:avLst/>
          </a:prstGeom>
        </p:spPr>
        <p:txBody>
          <a:bodyPr wrap="square">
            <a:spAutoFit/>
          </a:bodyPr>
          <a:lstStyle/>
          <a:p>
            <a:pPr algn="ctr" defTabSz="932742">
              <a:defRPr/>
            </a:pPr>
            <a:r>
              <a:rPr lang="en-US" sz="1200" b="1" dirty="0">
                <a:solidFill>
                  <a:srgbClr val="00B050"/>
                </a:solidFill>
                <a:latin typeface="Segoe UI" panose="020B0502040204020203" pitchFamily="34" charset="0"/>
                <a:cs typeface="Segoe UI" panose="020B0502040204020203" pitchFamily="34" charset="0"/>
              </a:rPr>
              <a:t>UserUpdated event </a:t>
            </a:r>
          </a:p>
          <a:p>
            <a:pPr algn="ctr" defTabSz="932742">
              <a:defRPr/>
            </a:pPr>
            <a:r>
              <a:rPr lang="en-US" sz="1200" b="1" dirty="0">
                <a:solidFill>
                  <a:srgbClr val="00B050"/>
                </a:solidFill>
                <a:latin typeface="Segoe UI" panose="020B0502040204020203" pitchFamily="34" charset="0"/>
                <a:cs typeface="Segoe UI" panose="020B0502040204020203" pitchFamily="34" charset="0"/>
              </a:rPr>
              <a:t>(Publish Action)</a:t>
            </a:r>
          </a:p>
        </p:txBody>
      </p:sp>
      <p:sp>
        <p:nvSpPr>
          <p:cNvPr id="54" name="Cylinder 5">
            <a:extLst>
              <a:ext uri="{FF2B5EF4-FFF2-40B4-BE49-F238E27FC236}">
                <a16:creationId xmlns:a16="http://schemas.microsoft.com/office/drawing/2014/main" id="{17AC09F6-9079-49AD-8A75-11A4473067ED}"/>
              </a:ext>
            </a:extLst>
          </p:cNvPr>
          <p:cNvSpPr/>
          <p:nvPr/>
        </p:nvSpPr>
        <p:spPr bwMode="auto">
          <a:xfrm rot="16200000">
            <a:off x="6348254" y="2707405"/>
            <a:ext cx="537065" cy="2281902"/>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pic>
        <p:nvPicPr>
          <p:cNvPr id="55" name="Picture 10">
            <a:extLst>
              <a:ext uri="{FF2B5EF4-FFF2-40B4-BE49-F238E27FC236}">
                <a16:creationId xmlns:a16="http://schemas.microsoft.com/office/drawing/2014/main" id="{2B882B9A-131F-4F9D-886E-62D4AA50B625}"/>
              </a:ext>
            </a:extLst>
          </p:cNvPr>
          <p:cNvPicPr>
            <a:picLocks noChangeAspect="1"/>
          </p:cNvPicPr>
          <p:nvPr/>
        </p:nvPicPr>
        <p:blipFill>
          <a:blip r:embed="rId4"/>
          <a:stretch>
            <a:fillRect/>
          </a:stretch>
        </p:blipFill>
        <p:spPr>
          <a:xfrm>
            <a:off x="4630335" y="3810994"/>
            <a:ext cx="218502" cy="230885"/>
          </a:xfrm>
          <a:prstGeom prst="rect">
            <a:avLst/>
          </a:prstGeom>
        </p:spPr>
      </p:pic>
      <p:sp>
        <p:nvSpPr>
          <p:cNvPr id="56" name="Rectangle 11">
            <a:extLst>
              <a:ext uri="{FF2B5EF4-FFF2-40B4-BE49-F238E27FC236}">
                <a16:creationId xmlns:a16="http://schemas.microsoft.com/office/drawing/2014/main" id="{F54E744A-BCA2-4818-A087-981732974CC4}"/>
              </a:ext>
            </a:extLst>
          </p:cNvPr>
          <p:cNvSpPr/>
          <p:nvPr/>
        </p:nvSpPr>
        <p:spPr>
          <a:xfrm>
            <a:off x="5401667" y="3438858"/>
            <a:ext cx="2237263" cy="830997"/>
          </a:xfrm>
          <a:prstGeom prst="rect">
            <a:avLst/>
          </a:prstGeom>
        </p:spPr>
        <p:txBody>
          <a:bodyPr wrap="square">
            <a:spAutoFit/>
          </a:bodyPr>
          <a:lstStyle/>
          <a:p>
            <a:pPr algn="ctr" defTabSz="932238">
              <a:defRPr/>
            </a:pPr>
            <a:r>
              <a:rPr lang="en-US" sz="1600" dirty="0">
                <a:solidFill>
                  <a:srgbClr val="00B050"/>
                </a:solidFill>
                <a:latin typeface="Segoe UI Light" pitchFamily="34" charset="0"/>
              </a:rPr>
              <a:t>Event Bus</a:t>
            </a:r>
          </a:p>
          <a:p>
            <a:pPr algn="ctr" defTabSz="932238">
              <a:defRPr/>
            </a:pPr>
            <a:r>
              <a:rPr lang="en-US" sz="1600" dirty="0">
                <a:solidFill>
                  <a:srgbClr val="00B050"/>
                </a:solidFill>
                <a:latin typeface="Segoe UI Light" pitchFamily="34" charset="0"/>
              </a:rPr>
              <a:t>(Publish/Subscribe Channel)</a:t>
            </a:r>
          </a:p>
        </p:txBody>
      </p:sp>
      <p:cxnSp>
        <p:nvCxnSpPr>
          <p:cNvPr id="57" name="Straight Arrow Connector 113">
            <a:extLst>
              <a:ext uri="{FF2B5EF4-FFF2-40B4-BE49-F238E27FC236}">
                <a16:creationId xmlns:a16="http://schemas.microsoft.com/office/drawing/2014/main" id="{4964EBF9-C6AF-40CC-8CC1-DF19A8BFF453}"/>
              </a:ext>
            </a:extLst>
          </p:cNvPr>
          <p:cNvCxnSpPr>
            <a:cxnSpLocks/>
            <a:stCxn id="54" idx="3"/>
          </p:cNvCxnSpPr>
          <p:nvPr/>
        </p:nvCxnSpPr>
        <p:spPr>
          <a:xfrm flipV="1">
            <a:off x="7757738" y="3284237"/>
            <a:ext cx="808479" cy="564118"/>
          </a:xfrm>
          <a:prstGeom prst="straightConnector1">
            <a:avLst/>
          </a:prstGeom>
          <a:noFill/>
          <a:ln w="12700" cap="flat" cmpd="sng" algn="ctr">
            <a:solidFill>
              <a:sysClr val="windowText" lastClr="000000"/>
            </a:solidFill>
            <a:prstDash val="solid"/>
            <a:miter lim="800000"/>
            <a:tailEnd type="triangle"/>
          </a:ln>
          <a:effectLst/>
        </p:spPr>
      </p:cxnSp>
      <p:cxnSp>
        <p:nvCxnSpPr>
          <p:cNvPr id="58" name="Straight Arrow Connector 116">
            <a:extLst>
              <a:ext uri="{FF2B5EF4-FFF2-40B4-BE49-F238E27FC236}">
                <a16:creationId xmlns:a16="http://schemas.microsoft.com/office/drawing/2014/main" id="{50EE5C18-7FD6-4A15-B7EB-CB7EA37B9CE0}"/>
              </a:ext>
            </a:extLst>
          </p:cNvPr>
          <p:cNvCxnSpPr>
            <a:cxnSpLocks/>
            <a:stCxn id="54" idx="3"/>
          </p:cNvCxnSpPr>
          <p:nvPr/>
        </p:nvCxnSpPr>
        <p:spPr>
          <a:xfrm>
            <a:off x="7757738" y="3848355"/>
            <a:ext cx="808479" cy="614010"/>
          </a:xfrm>
          <a:prstGeom prst="straightConnector1">
            <a:avLst/>
          </a:prstGeom>
          <a:noFill/>
          <a:ln w="12700" cap="flat" cmpd="sng" algn="ctr">
            <a:solidFill>
              <a:sysClr val="windowText" lastClr="000000"/>
            </a:solidFill>
            <a:prstDash val="solid"/>
            <a:miter lim="800000"/>
            <a:tailEnd type="triangle"/>
          </a:ln>
          <a:effectLst/>
        </p:spPr>
      </p:cxnSp>
      <p:sp>
        <p:nvSpPr>
          <p:cNvPr id="59" name="Rectangle 134">
            <a:extLst>
              <a:ext uri="{FF2B5EF4-FFF2-40B4-BE49-F238E27FC236}">
                <a16:creationId xmlns:a16="http://schemas.microsoft.com/office/drawing/2014/main" id="{47F363C4-CDD4-4CD9-9F4B-11510C76419D}"/>
              </a:ext>
            </a:extLst>
          </p:cNvPr>
          <p:cNvSpPr/>
          <p:nvPr/>
        </p:nvSpPr>
        <p:spPr>
          <a:xfrm>
            <a:off x="2588484" y="3807932"/>
            <a:ext cx="810208" cy="830997"/>
          </a:xfrm>
          <a:prstGeom prst="rect">
            <a:avLst/>
          </a:prstGeom>
        </p:spPr>
        <p:txBody>
          <a:bodyPr wrap="square">
            <a:spAutoFit/>
          </a:bodyPr>
          <a:lstStyle/>
          <a:p>
            <a:pPr defTabSz="932742">
              <a:defRPr/>
            </a:pPr>
            <a:r>
              <a:rPr lang="en-US" sz="1200" b="1" dirty="0">
                <a:solidFill>
                  <a:srgbClr val="00B050"/>
                </a:solidFill>
                <a:latin typeface="Segoe UI" panose="020B0502040204020203" pitchFamily="34" charset="0"/>
                <a:cs typeface="Segoe UI" panose="020B0502040204020203" pitchFamily="34" charset="0"/>
              </a:rPr>
              <a:t>UpdateUser </a:t>
            </a:r>
          </a:p>
          <a:p>
            <a:pPr defTabSz="932742">
              <a:defRPr/>
            </a:pPr>
            <a:r>
              <a:rPr lang="en-US" sz="1200" b="1" dirty="0">
                <a:solidFill>
                  <a:srgbClr val="00B050"/>
                </a:solidFill>
                <a:latin typeface="Segoe UI" panose="020B0502040204020203" pitchFamily="34" charset="0"/>
                <a:cs typeface="Segoe UI" panose="020B0502040204020203" pitchFamily="34" charset="0"/>
              </a:rPr>
              <a:t>command</a:t>
            </a:r>
          </a:p>
        </p:txBody>
      </p:sp>
      <p:pic>
        <p:nvPicPr>
          <p:cNvPr id="60" name="Picture 144">
            <a:extLst>
              <a:ext uri="{FF2B5EF4-FFF2-40B4-BE49-F238E27FC236}">
                <a16:creationId xmlns:a16="http://schemas.microsoft.com/office/drawing/2014/main" id="{7C92D132-2FD3-484D-8070-685E3BF69B58}"/>
              </a:ext>
            </a:extLst>
          </p:cNvPr>
          <p:cNvPicPr>
            <a:picLocks noChangeAspect="1"/>
          </p:cNvPicPr>
          <p:nvPr/>
        </p:nvPicPr>
        <p:blipFill>
          <a:blip r:embed="rId4"/>
          <a:stretch>
            <a:fillRect/>
          </a:stretch>
        </p:blipFill>
        <p:spPr>
          <a:xfrm>
            <a:off x="8686473" y="3588603"/>
            <a:ext cx="218502" cy="230885"/>
          </a:xfrm>
          <a:prstGeom prst="rect">
            <a:avLst/>
          </a:prstGeom>
        </p:spPr>
      </p:pic>
      <p:pic>
        <p:nvPicPr>
          <p:cNvPr id="61" name="Picture 145">
            <a:extLst>
              <a:ext uri="{FF2B5EF4-FFF2-40B4-BE49-F238E27FC236}">
                <a16:creationId xmlns:a16="http://schemas.microsoft.com/office/drawing/2014/main" id="{04609FDE-14FE-4204-BBF6-90E2FF4E4DA0}"/>
              </a:ext>
            </a:extLst>
          </p:cNvPr>
          <p:cNvPicPr>
            <a:picLocks noChangeAspect="1"/>
          </p:cNvPicPr>
          <p:nvPr/>
        </p:nvPicPr>
        <p:blipFill>
          <a:blip r:embed="rId4"/>
          <a:stretch>
            <a:fillRect/>
          </a:stretch>
        </p:blipFill>
        <p:spPr>
          <a:xfrm>
            <a:off x="8199059" y="4248185"/>
            <a:ext cx="218502" cy="230885"/>
          </a:xfrm>
          <a:prstGeom prst="rect">
            <a:avLst/>
          </a:prstGeom>
        </p:spPr>
      </p:pic>
      <p:sp>
        <p:nvSpPr>
          <p:cNvPr id="62" name="Rectangle 146">
            <a:extLst>
              <a:ext uri="{FF2B5EF4-FFF2-40B4-BE49-F238E27FC236}">
                <a16:creationId xmlns:a16="http://schemas.microsoft.com/office/drawing/2014/main" id="{E3C8FCC7-7422-4EBE-AEAD-50C4EF85A0E0}"/>
              </a:ext>
            </a:extLst>
          </p:cNvPr>
          <p:cNvSpPr/>
          <p:nvPr/>
        </p:nvSpPr>
        <p:spPr>
          <a:xfrm>
            <a:off x="8461313" y="3600934"/>
            <a:ext cx="2059139" cy="400110"/>
          </a:xfrm>
          <a:prstGeom prst="rect">
            <a:avLst/>
          </a:prstGeom>
        </p:spPr>
        <p:txBody>
          <a:bodyPr wrap="square">
            <a:spAutoFit/>
          </a:bodyPr>
          <a:lstStyle/>
          <a:p>
            <a:pPr defTabSz="932742">
              <a:defRPr/>
            </a:pPr>
            <a:r>
              <a:rPr lang="en-US" sz="1000" b="1" dirty="0">
                <a:solidFill>
                  <a:srgbClr val="00B050"/>
                </a:solidFill>
                <a:latin typeface="Segoe UI" panose="020B0502040204020203" pitchFamily="34" charset="0"/>
                <a:cs typeface="Segoe UI" panose="020B0502040204020203" pitchFamily="34" charset="0"/>
              </a:rPr>
              <a:t>UserUpdated event </a:t>
            </a:r>
            <a:r>
              <a:rPr lang="en-US" sz="1000" b="1" dirty="0">
                <a:solidFill>
                  <a:srgbClr val="00B050"/>
                </a:solidFill>
                <a:latin typeface="Segoe UI" panose="020B0502040204020203" pitchFamily="34" charset="0"/>
                <a:cs typeface="Segoe UI" panose="020B0502040204020203" pitchFamily="34" charset="0"/>
                <a:sym typeface="Wingdings" panose="05000000000000000000" pitchFamily="2" charset="2"/>
              </a:rPr>
              <a:t> Buyer info </a:t>
            </a:r>
            <a:r>
              <a:rPr lang="en-US" sz="1000" b="1" dirty="0">
                <a:solidFill>
                  <a:srgbClr val="00B050"/>
                </a:solidFill>
                <a:latin typeface="Segoe UI" panose="020B0502040204020203" pitchFamily="34" charset="0"/>
                <a:cs typeface="Segoe UI" panose="020B0502040204020203" pitchFamily="34" charset="0"/>
              </a:rPr>
              <a:t> </a:t>
            </a:r>
          </a:p>
        </p:txBody>
      </p:sp>
      <p:sp>
        <p:nvSpPr>
          <p:cNvPr id="63" name="Rectangle 148">
            <a:extLst>
              <a:ext uri="{FF2B5EF4-FFF2-40B4-BE49-F238E27FC236}">
                <a16:creationId xmlns:a16="http://schemas.microsoft.com/office/drawing/2014/main" id="{89EFAA15-478A-49F6-98B7-44A2985294B6}"/>
              </a:ext>
            </a:extLst>
          </p:cNvPr>
          <p:cNvSpPr/>
          <p:nvPr/>
        </p:nvSpPr>
        <p:spPr>
          <a:xfrm>
            <a:off x="8456802" y="4222005"/>
            <a:ext cx="2095327" cy="400110"/>
          </a:xfrm>
          <a:prstGeom prst="rect">
            <a:avLst/>
          </a:prstGeom>
        </p:spPr>
        <p:txBody>
          <a:bodyPr wrap="square">
            <a:spAutoFit/>
          </a:bodyPr>
          <a:lstStyle/>
          <a:p>
            <a:pPr defTabSz="932742">
              <a:defRPr/>
            </a:pPr>
            <a:r>
              <a:rPr lang="en-US" sz="1000" b="1" dirty="0">
                <a:solidFill>
                  <a:srgbClr val="00B050"/>
                </a:solidFill>
                <a:latin typeface="Segoe UI" panose="020B0502040204020203" pitchFamily="34" charset="0"/>
                <a:cs typeface="Segoe UI" panose="020B0502040204020203" pitchFamily="34" charset="0"/>
              </a:rPr>
              <a:t>UserUpdated event </a:t>
            </a:r>
            <a:r>
              <a:rPr lang="en-US" sz="1000" b="1" dirty="0">
                <a:solidFill>
                  <a:srgbClr val="00B050"/>
                </a:solidFill>
                <a:latin typeface="Segoe UI" panose="020B0502040204020203" pitchFamily="34" charset="0"/>
                <a:cs typeface="Segoe UI" panose="020B0502040204020203" pitchFamily="34" charset="0"/>
                <a:sym typeface="Wingdings" panose="05000000000000000000" pitchFamily="2" charset="2"/>
              </a:rPr>
              <a:t> Buyer info </a:t>
            </a:r>
            <a:r>
              <a:rPr lang="en-US" sz="1000" b="1" dirty="0">
                <a:solidFill>
                  <a:srgbClr val="00B050"/>
                </a:solidFill>
                <a:latin typeface="Segoe UI" panose="020B0502040204020203" pitchFamily="34" charset="0"/>
                <a:cs typeface="Segoe UI" panose="020B0502040204020203" pitchFamily="34" charset="0"/>
              </a:rPr>
              <a:t> </a:t>
            </a:r>
          </a:p>
        </p:txBody>
      </p:sp>
      <p:sp>
        <p:nvSpPr>
          <p:cNvPr id="64" name="Rectangle 45">
            <a:extLst>
              <a:ext uri="{FF2B5EF4-FFF2-40B4-BE49-F238E27FC236}">
                <a16:creationId xmlns:a16="http://schemas.microsoft.com/office/drawing/2014/main" id="{17487479-A79D-4F46-9CF4-F72FBCE2D746}"/>
              </a:ext>
            </a:extLst>
          </p:cNvPr>
          <p:cNvSpPr/>
          <p:nvPr/>
        </p:nvSpPr>
        <p:spPr>
          <a:xfrm>
            <a:off x="2362576" y="2041762"/>
            <a:ext cx="7933273" cy="461665"/>
          </a:xfrm>
          <a:prstGeom prst="rect">
            <a:avLst/>
          </a:prstGeom>
        </p:spPr>
        <p:txBody>
          <a:bodyPr wrap="square">
            <a:spAutoFit/>
          </a:bodyPr>
          <a:lstStyle/>
          <a:p>
            <a:pPr defTabSz="932238">
              <a:defRPr/>
            </a:pPr>
            <a:r>
              <a:rPr lang="zh-CN" altLang="en-US" dirty="0">
                <a:solidFill>
                  <a:srgbClr val="00B050"/>
                </a:solidFill>
                <a:latin typeface="Segoe UI Light" pitchFamily="34" charset="0"/>
              </a:rPr>
              <a:t>基于事件驱动的异步通信的微服务数据之间的最终一致性</a:t>
            </a:r>
            <a:endParaRPr lang="en-US" sz="1800" dirty="0">
              <a:solidFill>
                <a:srgbClr val="00B050"/>
              </a:solidFill>
              <a:latin typeface="Segoe UI Light" pitchFamily="34" charset="0"/>
            </a:endParaRPr>
          </a:p>
        </p:txBody>
      </p:sp>
      <p:sp>
        <p:nvSpPr>
          <p:cNvPr id="65" name="Flowchart: Connector 3">
            <a:extLst>
              <a:ext uri="{FF2B5EF4-FFF2-40B4-BE49-F238E27FC236}">
                <a16:creationId xmlns:a16="http://schemas.microsoft.com/office/drawing/2014/main" id="{DF903029-595F-4C94-8149-20A7DF911516}"/>
              </a:ext>
            </a:extLst>
          </p:cNvPr>
          <p:cNvSpPr/>
          <p:nvPr/>
        </p:nvSpPr>
        <p:spPr bwMode="auto">
          <a:xfrm>
            <a:off x="2923023" y="3514024"/>
            <a:ext cx="251408"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b="1" dirty="0">
                <a:solidFill>
                  <a:srgbClr val="00B050"/>
                </a:solidFill>
                <a:latin typeface="Segoe UI"/>
              </a:rPr>
              <a:t>1</a:t>
            </a:r>
          </a:p>
        </p:txBody>
      </p:sp>
      <p:sp>
        <p:nvSpPr>
          <p:cNvPr id="66" name="Flowchart: Connector 65">
            <a:extLst>
              <a:ext uri="{FF2B5EF4-FFF2-40B4-BE49-F238E27FC236}">
                <a16:creationId xmlns:a16="http://schemas.microsoft.com/office/drawing/2014/main" id="{EC3F5DE9-5CB2-4A8C-A530-FD0C28BFC57A}"/>
              </a:ext>
            </a:extLst>
          </p:cNvPr>
          <p:cNvSpPr/>
          <p:nvPr/>
        </p:nvSpPr>
        <p:spPr bwMode="auto">
          <a:xfrm>
            <a:off x="4347697" y="3656998"/>
            <a:ext cx="251408"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b="1" dirty="0">
                <a:solidFill>
                  <a:srgbClr val="00B050"/>
                </a:solidFill>
                <a:latin typeface="Segoe UI"/>
              </a:rPr>
              <a:t>3</a:t>
            </a:r>
          </a:p>
        </p:txBody>
      </p:sp>
      <p:sp>
        <p:nvSpPr>
          <p:cNvPr id="67" name="Flowchart: Connector 66">
            <a:extLst>
              <a:ext uri="{FF2B5EF4-FFF2-40B4-BE49-F238E27FC236}">
                <a16:creationId xmlns:a16="http://schemas.microsoft.com/office/drawing/2014/main" id="{D8C99407-BC83-4998-A0BF-0908678F7DD7}"/>
              </a:ext>
            </a:extLst>
          </p:cNvPr>
          <p:cNvSpPr/>
          <p:nvPr/>
        </p:nvSpPr>
        <p:spPr bwMode="auto">
          <a:xfrm>
            <a:off x="3776022" y="4343400"/>
            <a:ext cx="251408"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b="1" dirty="0">
                <a:solidFill>
                  <a:srgbClr val="00B050"/>
                </a:solidFill>
                <a:latin typeface="Segoe UI"/>
              </a:rPr>
              <a:t>2</a:t>
            </a:r>
          </a:p>
        </p:txBody>
      </p:sp>
      <p:sp>
        <p:nvSpPr>
          <p:cNvPr id="68" name="Flowchart: Connector 67">
            <a:extLst>
              <a:ext uri="{FF2B5EF4-FFF2-40B4-BE49-F238E27FC236}">
                <a16:creationId xmlns:a16="http://schemas.microsoft.com/office/drawing/2014/main" id="{ABB6B963-364F-4835-BF0A-F121A95A02C6}"/>
              </a:ext>
            </a:extLst>
          </p:cNvPr>
          <p:cNvSpPr/>
          <p:nvPr/>
        </p:nvSpPr>
        <p:spPr bwMode="auto">
          <a:xfrm>
            <a:off x="8205243" y="3894361"/>
            <a:ext cx="251408"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b="1" dirty="0">
                <a:solidFill>
                  <a:srgbClr val="00B050"/>
                </a:solidFill>
                <a:latin typeface="Segoe UI"/>
              </a:rPr>
              <a:t>4</a:t>
            </a:r>
          </a:p>
        </p:txBody>
      </p:sp>
      <p:sp>
        <p:nvSpPr>
          <p:cNvPr id="69" name="Rectangle 68">
            <a:extLst>
              <a:ext uri="{FF2B5EF4-FFF2-40B4-BE49-F238E27FC236}">
                <a16:creationId xmlns:a16="http://schemas.microsoft.com/office/drawing/2014/main" id="{3D2B57BC-960E-4FF4-8297-3D5518F29D99}"/>
              </a:ext>
            </a:extLst>
          </p:cNvPr>
          <p:cNvSpPr/>
          <p:nvPr/>
        </p:nvSpPr>
        <p:spPr>
          <a:xfrm>
            <a:off x="3985021" y="4483547"/>
            <a:ext cx="647538" cy="461665"/>
          </a:xfrm>
          <a:prstGeom prst="rect">
            <a:avLst/>
          </a:prstGeom>
        </p:spPr>
        <p:txBody>
          <a:bodyPr wrap="square">
            <a:spAutoFit/>
          </a:bodyPr>
          <a:lstStyle/>
          <a:p>
            <a:pPr defTabSz="932238">
              <a:defRPr/>
            </a:pPr>
            <a:r>
              <a:rPr lang="en-US" sz="1200" dirty="0">
                <a:solidFill>
                  <a:srgbClr val="00B050"/>
                </a:solidFill>
                <a:latin typeface="Segoe UI Light" pitchFamily="34" charset="0"/>
              </a:rPr>
              <a:t>DB update</a:t>
            </a:r>
          </a:p>
        </p:txBody>
      </p:sp>
      <p:sp>
        <p:nvSpPr>
          <p:cNvPr id="70" name="Rectangle 2">
            <a:extLst>
              <a:ext uri="{FF2B5EF4-FFF2-40B4-BE49-F238E27FC236}">
                <a16:creationId xmlns:a16="http://schemas.microsoft.com/office/drawing/2014/main" id="{5A814242-27CA-41D4-9EAF-23A88A7E4731}"/>
              </a:ext>
            </a:extLst>
          </p:cNvPr>
          <p:cNvSpPr/>
          <p:nvPr/>
        </p:nvSpPr>
        <p:spPr bwMode="auto">
          <a:xfrm>
            <a:off x="5395858" y="4357037"/>
            <a:ext cx="1866710"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sp>
        <p:nvSpPr>
          <p:cNvPr id="71" name="Rectangle 69">
            <a:extLst>
              <a:ext uri="{FF2B5EF4-FFF2-40B4-BE49-F238E27FC236}">
                <a16:creationId xmlns:a16="http://schemas.microsoft.com/office/drawing/2014/main" id="{11DE9D2C-13B1-4E84-84A7-EAB4397952DF}"/>
              </a:ext>
            </a:extLst>
          </p:cNvPr>
          <p:cNvSpPr/>
          <p:nvPr/>
        </p:nvSpPr>
        <p:spPr bwMode="auto">
          <a:xfrm>
            <a:off x="5399462" y="4710953"/>
            <a:ext cx="2027868"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sp>
        <p:nvSpPr>
          <p:cNvPr id="72" name="Rectangle 70">
            <a:extLst>
              <a:ext uri="{FF2B5EF4-FFF2-40B4-BE49-F238E27FC236}">
                <a16:creationId xmlns:a16="http://schemas.microsoft.com/office/drawing/2014/main" id="{192ADBFE-2459-4DEC-B938-7A7D67E45ADC}"/>
              </a:ext>
            </a:extLst>
          </p:cNvPr>
          <p:cNvSpPr/>
          <p:nvPr/>
        </p:nvSpPr>
        <p:spPr>
          <a:xfrm>
            <a:off x="5318585" y="4278189"/>
            <a:ext cx="2183880" cy="246221"/>
          </a:xfrm>
          <a:prstGeom prst="rect">
            <a:avLst/>
          </a:prstGeom>
        </p:spPr>
        <p:txBody>
          <a:bodyPr wrap="square">
            <a:spAutoFit/>
          </a:bodyPr>
          <a:lstStyle/>
          <a:p>
            <a:pPr algn="ctr" defTabSz="932742">
              <a:defRPr/>
            </a:pPr>
            <a:r>
              <a:rPr lang="en-US" sz="1000" b="1" dirty="0">
                <a:solidFill>
                  <a:srgbClr val="00B050"/>
                </a:solidFill>
                <a:latin typeface="Segoe UI" panose="020B0502040204020203" pitchFamily="34" charset="0"/>
                <a:cs typeface="Segoe UI" panose="020B0502040204020203" pitchFamily="34" charset="0"/>
              </a:rPr>
              <a:t>Event Bus Abstractions/Interface</a:t>
            </a:r>
          </a:p>
        </p:txBody>
      </p:sp>
      <p:sp>
        <p:nvSpPr>
          <p:cNvPr id="73" name="Rectangle 71">
            <a:extLst>
              <a:ext uri="{FF2B5EF4-FFF2-40B4-BE49-F238E27FC236}">
                <a16:creationId xmlns:a16="http://schemas.microsoft.com/office/drawing/2014/main" id="{7D8B80B4-634B-4569-B232-603626463D72}"/>
              </a:ext>
            </a:extLst>
          </p:cNvPr>
          <p:cNvSpPr/>
          <p:nvPr/>
        </p:nvSpPr>
        <p:spPr>
          <a:xfrm>
            <a:off x="5341450" y="4738406"/>
            <a:ext cx="2391289" cy="246221"/>
          </a:xfrm>
          <a:prstGeom prst="rect">
            <a:avLst/>
          </a:prstGeom>
        </p:spPr>
        <p:txBody>
          <a:bodyPr wrap="square">
            <a:spAutoFit/>
          </a:bodyPr>
          <a:lstStyle/>
          <a:p>
            <a:pPr algn="ctr" defTabSz="932742">
              <a:defRPr/>
            </a:pPr>
            <a:r>
              <a:rPr lang="en-US" sz="1000" b="1" dirty="0">
                <a:solidFill>
                  <a:srgbClr val="00B050"/>
                </a:solidFill>
                <a:latin typeface="Segoe UI" panose="020B0502040204020203" pitchFamily="34" charset="0"/>
                <a:cs typeface="Segoe UI" panose="020B0502040204020203" pitchFamily="34" charset="0"/>
              </a:rPr>
              <a:t>Event Bus Implementations</a:t>
            </a:r>
          </a:p>
        </p:txBody>
      </p:sp>
      <p:sp>
        <p:nvSpPr>
          <p:cNvPr id="74" name="Rectangle 73">
            <a:extLst>
              <a:ext uri="{FF2B5EF4-FFF2-40B4-BE49-F238E27FC236}">
                <a16:creationId xmlns:a16="http://schemas.microsoft.com/office/drawing/2014/main" id="{15FB67BC-B358-449B-AAF2-30216D46A2F2}"/>
              </a:ext>
            </a:extLst>
          </p:cNvPr>
          <p:cNvSpPr/>
          <p:nvPr/>
        </p:nvSpPr>
        <p:spPr bwMode="auto">
          <a:xfrm>
            <a:off x="5378818" y="5063918"/>
            <a:ext cx="595768"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sp>
        <p:nvSpPr>
          <p:cNvPr id="75" name="Rectangle 77">
            <a:extLst>
              <a:ext uri="{FF2B5EF4-FFF2-40B4-BE49-F238E27FC236}">
                <a16:creationId xmlns:a16="http://schemas.microsoft.com/office/drawing/2014/main" id="{B6E000C2-BBD6-4BF0-82A5-D23CD10C4F98}"/>
              </a:ext>
            </a:extLst>
          </p:cNvPr>
          <p:cNvSpPr/>
          <p:nvPr/>
        </p:nvSpPr>
        <p:spPr bwMode="auto">
          <a:xfrm>
            <a:off x="6130548" y="5053704"/>
            <a:ext cx="60425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sp>
        <p:nvSpPr>
          <p:cNvPr id="76" name="Rectangle 78">
            <a:extLst>
              <a:ext uri="{FF2B5EF4-FFF2-40B4-BE49-F238E27FC236}">
                <a16:creationId xmlns:a16="http://schemas.microsoft.com/office/drawing/2014/main" id="{C9B282DF-F628-4B45-8E9D-EB2C208735B2}"/>
              </a:ext>
            </a:extLst>
          </p:cNvPr>
          <p:cNvSpPr/>
          <p:nvPr/>
        </p:nvSpPr>
        <p:spPr bwMode="auto">
          <a:xfrm>
            <a:off x="6850251" y="5063066"/>
            <a:ext cx="57707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solidFill>
                <a:srgbClr val="00B050"/>
              </a:solidFill>
              <a:latin typeface="Segoe UI"/>
            </a:endParaRPr>
          </a:p>
        </p:txBody>
      </p:sp>
      <p:sp>
        <p:nvSpPr>
          <p:cNvPr id="77" name="Rectangle 79">
            <a:extLst>
              <a:ext uri="{FF2B5EF4-FFF2-40B4-BE49-F238E27FC236}">
                <a16:creationId xmlns:a16="http://schemas.microsoft.com/office/drawing/2014/main" id="{5CBA561E-06FC-4C52-9BF9-F2F341DF39BF}"/>
              </a:ext>
            </a:extLst>
          </p:cNvPr>
          <p:cNvSpPr/>
          <p:nvPr/>
        </p:nvSpPr>
        <p:spPr>
          <a:xfrm>
            <a:off x="5314685" y="5254084"/>
            <a:ext cx="673689" cy="415498"/>
          </a:xfrm>
          <a:prstGeom prst="rect">
            <a:avLst/>
          </a:prstGeom>
        </p:spPr>
        <p:txBody>
          <a:bodyPr wrap="square">
            <a:spAutoFit/>
          </a:bodyPr>
          <a:lstStyle/>
          <a:p>
            <a:pPr algn="ctr" defTabSz="932742">
              <a:defRPr/>
            </a:pPr>
            <a:r>
              <a:rPr lang="en-US" sz="1050" dirty="0">
                <a:solidFill>
                  <a:srgbClr val="00B050"/>
                </a:solidFill>
                <a:latin typeface="Segoe UI" panose="020B0502040204020203" pitchFamily="34" charset="0"/>
                <a:cs typeface="Segoe UI" panose="020B0502040204020203" pitchFamily="34" charset="0"/>
              </a:rPr>
              <a:t>RabbitMQ</a:t>
            </a:r>
          </a:p>
        </p:txBody>
      </p:sp>
      <p:sp>
        <p:nvSpPr>
          <p:cNvPr id="78" name="Rectangle 80">
            <a:extLst>
              <a:ext uri="{FF2B5EF4-FFF2-40B4-BE49-F238E27FC236}">
                <a16:creationId xmlns:a16="http://schemas.microsoft.com/office/drawing/2014/main" id="{65118C75-9FC5-43C2-BF96-F9B2770304D3}"/>
              </a:ext>
            </a:extLst>
          </p:cNvPr>
          <p:cNvSpPr/>
          <p:nvPr/>
        </p:nvSpPr>
        <p:spPr>
          <a:xfrm>
            <a:off x="6068810" y="5126688"/>
            <a:ext cx="735186" cy="577081"/>
          </a:xfrm>
          <a:prstGeom prst="rect">
            <a:avLst/>
          </a:prstGeom>
        </p:spPr>
        <p:txBody>
          <a:bodyPr wrap="square">
            <a:spAutoFit/>
          </a:bodyPr>
          <a:lstStyle/>
          <a:p>
            <a:pPr algn="ctr" defTabSz="932742">
              <a:defRPr/>
            </a:pPr>
            <a:r>
              <a:rPr lang="en-US" sz="1050" dirty="0">
                <a:solidFill>
                  <a:srgbClr val="00B050"/>
                </a:solidFill>
                <a:latin typeface="Segoe UI" panose="020B0502040204020203" pitchFamily="34" charset="0"/>
                <a:cs typeface="Segoe UI" panose="020B0502040204020203" pitchFamily="34" charset="0"/>
              </a:rPr>
              <a:t>Azure</a:t>
            </a:r>
          </a:p>
          <a:p>
            <a:pPr algn="ctr" defTabSz="932742">
              <a:defRPr/>
            </a:pPr>
            <a:r>
              <a:rPr lang="en-US" sz="1050" dirty="0">
                <a:solidFill>
                  <a:srgbClr val="00B050"/>
                </a:solidFill>
                <a:latin typeface="Segoe UI" panose="020B0502040204020203" pitchFamily="34" charset="0"/>
                <a:cs typeface="Segoe UI" panose="020B0502040204020203" pitchFamily="34" charset="0"/>
              </a:rPr>
              <a:t>Service</a:t>
            </a:r>
          </a:p>
          <a:p>
            <a:pPr algn="ctr" defTabSz="932742">
              <a:defRPr/>
            </a:pPr>
            <a:r>
              <a:rPr lang="en-US" sz="1050" dirty="0">
                <a:solidFill>
                  <a:srgbClr val="00B050"/>
                </a:solidFill>
                <a:latin typeface="Segoe UI" panose="020B0502040204020203" pitchFamily="34" charset="0"/>
                <a:cs typeface="Segoe UI" panose="020B0502040204020203" pitchFamily="34" charset="0"/>
              </a:rPr>
              <a:t>Bus</a:t>
            </a:r>
          </a:p>
        </p:txBody>
      </p:sp>
      <p:sp>
        <p:nvSpPr>
          <p:cNvPr id="79" name="Rectangle 81">
            <a:extLst>
              <a:ext uri="{FF2B5EF4-FFF2-40B4-BE49-F238E27FC236}">
                <a16:creationId xmlns:a16="http://schemas.microsoft.com/office/drawing/2014/main" id="{0B9A6859-5FD1-4909-9A71-2F574EE047B9}"/>
              </a:ext>
            </a:extLst>
          </p:cNvPr>
          <p:cNvSpPr/>
          <p:nvPr/>
        </p:nvSpPr>
        <p:spPr>
          <a:xfrm>
            <a:off x="6825907" y="5063918"/>
            <a:ext cx="774523" cy="1169551"/>
          </a:xfrm>
          <a:prstGeom prst="rect">
            <a:avLst/>
          </a:prstGeom>
        </p:spPr>
        <p:txBody>
          <a:bodyPr wrap="square">
            <a:spAutoFit/>
          </a:bodyPr>
          <a:lstStyle/>
          <a:p>
            <a:pPr algn="ctr" defTabSz="932742">
              <a:defRPr/>
            </a:pPr>
            <a:r>
              <a:rPr lang="en-US" sz="1000" dirty="0">
                <a:solidFill>
                  <a:srgbClr val="00B050"/>
                </a:solidFill>
                <a:latin typeface="Segoe UI" panose="020B0502040204020203" pitchFamily="34" charset="0"/>
                <a:cs typeface="Segoe UI" panose="020B0502040204020203" pitchFamily="34" charset="0"/>
              </a:rPr>
              <a:t>Other:</a:t>
            </a:r>
          </a:p>
          <a:p>
            <a:pPr algn="ctr" defTabSz="932742">
              <a:defRPr/>
            </a:pPr>
            <a:r>
              <a:rPr lang="en-US" sz="1000" dirty="0">
                <a:solidFill>
                  <a:srgbClr val="00B050"/>
                </a:solidFill>
                <a:latin typeface="Segoe UI" panose="020B0502040204020203" pitchFamily="34" charset="0"/>
                <a:cs typeface="Segoe UI" panose="020B0502040204020203" pitchFamily="34" charset="0"/>
              </a:rPr>
              <a:t>NServiceBus</a:t>
            </a:r>
          </a:p>
          <a:p>
            <a:pPr algn="ctr" defTabSz="932742">
              <a:defRPr/>
            </a:pPr>
            <a:r>
              <a:rPr lang="en-US" sz="1000" dirty="0">
                <a:solidFill>
                  <a:srgbClr val="00B050"/>
                </a:solidFill>
                <a:latin typeface="Segoe UI" panose="020B0502040204020203" pitchFamily="34" charset="0"/>
                <a:cs typeface="Segoe UI" panose="020B0502040204020203" pitchFamily="34" charset="0"/>
              </a:rPr>
              <a:t>MassTransit</a:t>
            </a:r>
          </a:p>
          <a:p>
            <a:pPr algn="ctr" defTabSz="932742">
              <a:defRPr/>
            </a:pPr>
            <a:r>
              <a:rPr lang="en-US" sz="1000" dirty="0">
                <a:solidFill>
                  <a:srgbClr val="00B050"/>
                </a:solidFill>
                <a:latin typeface="Segoe UI" panose="020B0502040204020203" pitchFamily="34" charset="0"/>
                <a:cs typeface="Segoe UI" panose="020B0502040204020203" pitchFamily="34" charset="0"/>
              </a:rPr>
              <a:t>etc.</a:t>
            </a:r>
          </a:p>
          <a:p>
            <a:pPr algn="ctr" defTabSz="932742">
              <a:defRPr/>
            </a:pPr>
            <a:endParaRPr lang="en-US" sz="1000" dirty="0">
              <a:solidFill>
                <a:srgbClr val="00B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126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7DE9-E6FC-4D25-8C71-46FFAA7A37B6}"/>
              </a:ext>
            </a:extLst>
          </p:cNvPr>
          <p:cNvSpPr>
            <a:spLocks noGrp="1"/>
          </p:cNvSpPr>
          <p:nvPr>
            <p:ph type="title"/>
          </p:nvPr>
        </p:nvSpPr>
        <p:spPr/>
        <p:txBody>
          <a:bodyPr/>
          <a:lstStyle/>
          <a:p>
            <a:r>
              <a:rPr lang="en-US" altLang="zh-CN" sz="4000" dirty="0"/>
              <a:t>DDD - </a:t>
            </a:r>
            <a:r>
              <a:rPr lang="zh-CN" altLang="en-US" sz="4000" dirty="0"/>
              <a:t>领域建模时分析问题的角度</a:t>
            </a:r>
          </a:p>
        </p:txBody>
      </p:sp>
      <p:sp>
        <p:nvSpPr>
          <p:cNvPr id="3" name="内容占位符 2">
            <a:extLst>
              <a:ext uri="{FF2B5EF4-FFF2-40B4-BE49-F238E27FC236}">
                <a16:creationId xmlns:a16="http://schemas.microsoft.com/office/drawing/2014/main" id="{2D28ABAB-C77D-47DC-B678-2865726BBEA5}"/>
              </a:ext>
            </a:extLst>
          </p:cNvPr>
          <p:cNvSpPr>
            <a:spLocks noGrp="1"/>
          </p:cNvSpPr>
          <p:nvPr>
            <p:ph idx="1"/>
          </p:nvPr>
        </p:nvSpPr>
        <p:spPr/>
        <p:txBody>
          <a:bodyPr/>
          <a:lstStyle/>
          <a:p>
            <a:r>
              <a:rPr lang="zh-CN" altLang="en-US" dirty="0"/>
              <a:t>以用户为中心 </a:t>
            </a:r>
            <a:r>
              <a:rPr lang="en-US" altLang="zh-CN" dirty="0"/>
              <a:t>!= </a:t>
            </a:r>
            <a:r>
              <a:rPr lang="zh-CN" altLang="en-US" dirty="0"/>
              <a:t>以用户的需求为中心</a:t>
            </a:r>
            <a:endParaRPr lang="en-US" altLang="zh-CN" dirty="0"/>
          </a:p>
          <a:p>
            <a:r>
              <a:rPr lang="zh-CN" altLang="en-US" dirty="0"/>
              <a:t>领域</a:t>
            </a:r>
            <a:r>
              <a:rPr lang="zh-CN" altLang="zh-CN" sz="3600" dirty="0"/>
              <a:t>模型</a:t>
            </a:r>
            <a:r>
              <a:rPr lang="zh-CN" altLang="en-US" sz="3600" dirty="0"/>
              <a:t>是主观的，是人们对领域知识、需求分析后的产物，目的是容纳需求，解决领域内的问题；比喻：只有空杯子才能装水</a:t>
            </a:r>
            <a:endParaRPr lang="en-US" altLang="zh-CN" sz="3600" dirty="0"/>
          </a:p>
          <a:p>
            <a:r>
              <a:rPr lang="zh-CN" altLang="en-US" dirty="0"/>
              <a:t>理解：用户、账号、角色的差别</a:t>
            </a:r>
            <a:endParaRPr lang="en-US" altLang="zh-CN" dirty="0"/>
          </a:p>
          <a:p>
            <a:endParaRPr lang="zh-CN" altLang="en-US" dirty="0"/>
          </a:p>
        </p:txBody>
      </p:sp>
    </p:spTree>
    <p:extLst>
      <p:ext uri="{BB962C8B-B14F-4D97-AF65-F5344CB8AC3E}">
        <p14:creationId xmlns:p14="http://schemas.microsoft.com/office/powerpoint/2010/main" val="7655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BE6C0-1BE2-4BBA-B558-7519BB2A52EB}"/>
              </a:ext>
            </a:extLst>
          </p:cNvPr>
          <p:cNvSpPr>
            <a:spLocks noGrp="1"/>
          </p:cNvSpPr>
          <p:nvPr>
            <p:ph type="title"/>
          </p:nvPr>
        </p:nvSpPr>
        <p:spPr/>
        <p:txBody>
          <a:bodyPr/>
          <a:lstStyle/>
          <a:p>
            <a:r>
              <a:rPr lang="en-US" altLang="zh-CN" dirty="0"/>
              <a:t>DDD – </a:t>
            </a:r>
            <a:r>
              <a:rPr lang="zh-CN" altLang="en-US" dirty="0"/>
              <a:t>聚合设计原则</a:t>
            </a:r>
          </a:p>
        </p:txBody>
      </p:sp>
      <p:sp>
        <p:nvSpPr>
          <p:cNvPr id="3" name="内容占位符 2">
            <a:extLst>
              <a:ext uri="{FF2B5EF4-FFF2-40B4-BE49-F238E27FC236}">
                <a16:creationId xmlns:a16="http://schemas.microsoft.com/office/drawing/2014/main" id="{60E1617D-A005-4489-BD34-157D1CE78925}"/>
              </a:ext>
            </a:extLst>
          </p:cNvPr>
          <p:cNvSpPr>
            <a:spLocks noGrp="1"/>
          </p:cNvSpPr>
          <p:nvPr>
            <p:ph idx="1"/>
          </p:nvPr>
        </p:nvSpPr>
        <p:spPr>
          <a:xfrm>
            <a:off x="1979612" y="1981200"/>
            <a:ext cx="8229600" cy="4400128"/>
          </a:xfrm>
        </p:spPr>
        <p:txBody>
          <a:bodyPr/>
          <a:lstStyle/>
          <a:p>
            <a:r>
              <a:rPr lang="zh-CN" altLang="en-US" dirty="0"/>
              <a:t>聚合 </a:t>
            </a:r>
            <a:r>
              <a:rPr lang="en-US" altLang="zh-CN" dirty="0"/>
              <a:t>!= </a:t>
            </a:r>
            <a:r>
              <a:rPr lang="zh-CN" altLang="en-US" dirty="0"/>
              <a:t>大对象，相反聚合应尽量设计的小</a:t>
            </a:r>
            <a:endParaRPr lang="en-US" altLang="zh-CN" dirty="0"/>
          </a:p>
          <a:p>
            <a:r>
              <a:rPr lang="zh-CN" altLang="en-US" dirty="0"/>
              <a:t>聚合是用来封装真正的不变性，而不是简单的将对象组合在一起</a:t>
            </a:r>
            <a:endParaRPr lang="en-US" altLang="zh-CN" dirty="0"/>
          </a:p>
          <a:p>
            <a:r>
              <a:rPr lang="zh-CN" altLang="en-US" dirty="0"/>
              <a:t>聚合之间的关联通过</a:t>
            </a:r>
            <a:r>
              <a:rPr lang="en-US" altLang="zh-CN" dirty="0"/>
              <a:t>ID</a:t>
            </a:r>
            <a:r>
              <a:rPr lang="zh-CN" altLang="en-US" dirty="0"/>
              <a:t>，而不是对象引用</a:t>
            </a:r>
          </a:p>
          <a:p>
            <a:r>
              <a:rPr lang="zh-CN" altLang="en-US" dirty="0"/>
              <a:t>聚合内强一致性，聚合之间最终一致性</a:t>
            </a:r>
            <a:endParaRPr lang="en-US" altLang="zh-CN" dirty="0"/>
          </a:p>
          <a:p>
            <a:r>
              <a:rPr lang="zh-CN" altLang="en-US" dirty="0"/>
              <a:t>信息专家模式：</a:t>
            </a:r>
            <a:r>
              <a:rPr lang="zh-CN" altLang="en-US" sz="3600" dirty="0"/>
              <a:t>将职责分配给拥有执行该职责所需信息的对象</a:t>
            </a:r>
            <a:endParaRPr lang="zh-CN" altLang="en-US" dirty="0"/>
          </a:p>
          <a:p>
            <a:pPr marL="0" indent="0">
              <a:buNone/>
            </a:pPr>
            <a:endParaRPr lang="zh-CN" altLang="en-US" dirty="0"/>
          </a:p>
        </p:txBody>
      </p:sp>
    </p:spTree>
    <p:extLst>
      <p:ext uri="{BB962C8B-B14F-4D97-AF65-F5344CB8AC3E}">
        <p14:creationId xmlns:p14="http://schemas.microsoft.com/office/powerpoint/2010/main" val="11974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C1911-F123-42B6-B0FF-7BA5C412B2A7}"/>
              </a:ext>
            </a:extLst>
          </p:cNvPr>
          <p:cNvSpPr>
            <a:spLocks noGrp="1"/>
          </p:cNvSpPr>
          <p:nvPr>
            <p:ph type="title"/>
          </p:nvPr>
        </p:nvSpPr>
        <p:spPr/>
        <p:txBody>
          <a:bodyPr/>
          <a:lstStyle/>
          <a:p>
            <a:r>
              <a:rPr lang="en-US" altLang="zh-CN" dirty="0"/>
              <a:t>DDD – </a:t>
            </a:r>
            <a:r>
              <a:rPr lang="zh-CN" altLang="en-US" dirty="0"/>
              <a:t>聚合之间</a:t>
            </a:r>
            <a:r>
              <a:rPr lang="en-US" altLang="zh-CN" dirty="0"/>
              <a:t>ID</a:t>
            </a:r>
            <a:r>
              <a:rPr lang="zh-CN" altLang="en-US" dirty="0"/>
              <a:t>引用例子</a:t>
            </a:r>
          </a:p>
        </p:txBody>
      </p:sp>
      <p:pic>
        <p:nvPicPr>
          <p:cNvPr id="4" name="内容占位符 3">
            <a:extLst>
              <a:ext uri="{FF2B5EF4-FFF2-40B4-BE49-F238E27FC236}">
                <a16:creationId xmlns:a16="http://schemas.microsoft.com/office/drawing/2014/main" id="{391E5913-603F-4DB1-AA2E-B6E9A3B61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972" y="1828800"/>
            <a:ext cx="8064895" cy="4552528"/>
          </a:xfrm>
          <a:prstGeom prst="rect">
            <a:avLst/>
          </a:prstGeom>
        </p:spPr>
      </p:pic>
    </p:spTree>
    <p:extLst>
      <p:ext uri="{BB962C8B-B14F-4D97-AF65-F5344CB8AC3E}">
        <p14:creationId xmlns:p14="http://schemas.microsoft.com/office/powerpoint/2010/main" val="180077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4"/>
          <p:cNvGrpSpPr>
            <a:grpSpLocks/>
          </p:cNvGrpSpPr>
          <p:nvPr/>
        </p:nvGrpSpPr>
        <p:grpSpPr bwMode="auto">
          <a:xfrm>
            <a:off x="837828" y="1484783"/>
            <a:ext cx="2855679" cy="3370789"/>
            <a:chOff x="965561" y="2290630"/>
            <a:chExt cx="1734814" cy="2951209"/>
          </a:xfrm>
        </p:grpSpPr>
        <p:sp>
          <p:nvSpPr>
            <p:cNvPr id="12" name="矩形 1"/>
            <p:cNvSpPr>
              <a:spLocks noChangeArrowheads="1"/>
            </p:cNvSpPr>
            <p:nvPr/>
          </p:nvSpPr>
          <p:spPr bwMode="auto">
            <a:xfrm>
              <a:off x="965561" y="2290630"/>
              <a:ext cx="1734814" cy="37402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714" b="1" dirty="0">
                  <a:solidFill>
                    <a:schemeClr val="bg1"/>
                  </a:solidFill>
                </a:rPr>
                <a:t>实体</a:t>
              </a:r>
            </a:p>
          </p:txBody>
        </p:sp>
        <p:sp>
          <p:nvSpPr>
            <p:cNvPr id="13" name="矩形 12"/>
            <p:cNvSpPr/>
            <p:nvPr/>
          </p:nvSpPr>
          <p:spPr>
            <a:xfrm>
              <a:off x="965561" y="2700309"/>
              <a:ext cx="1734814" cy="2541530"/>
            </a:xfrm>
            <a:prstGeom prst="rect">
              <a:avLst/>
            </a:prstGeom>
            <a:solidFill>
              <a:schemeClr val="bg1">
                <a:lumMod val="95000"/>
              </a:schemeClr>
            </a:solidFill>
          </p:spPr>
          <p:txBody>
            <a:bodyPr>
              <a:spAutoFit/>
            </a:bodyPr>
            <a:lstStyle/>
            <a:p>
              <a:pPr>
                <a:lnSpc>
                  <a:spcPct val="150000"/>
                </a:lnSpc>
                <a:spcBef>
                  <a:spcPct val="20000"/>
                </a:spcBef>
                <a:defRPr/>
              </a:pPr>
              <a:r>
                <a:rPr lang="zh-CN" altLang="en-US" sz="1714" b="1" dirty="0">
                  <a:latin typeface="微软雅黑" pitchFamily="34" charset="-122"/>
                  <a:ea typeface="微软雅黑" pitchFamily="34" charset="-122"/>
                </a:rPr>
                <a:t>一个实体是一个唯一的东西，并且可以在相当长的一段时间内持续地变化。</a:t>
              </a:r>
              <a:endParaRPr lang="zh-CN" altLang="en-US" sz="1714" dirty="0">
                <a:latin typeface="微软雅黑" pitchFamily="34" charset="-122"/>
                <a:ea typeface="微软雅黑" pitchFamily="34" charset="-122"/>
              </a:endParaRPr>
            </a:p>
          </p:txBody>
        </p:sp>
      </p:grpSp>
      <p:grpSp>
        <p:nvGrpSpPr>
          <p:cNvPr id="15" name="组合 14"/>
          <p:cNvGrpSpPr>
            <a:grpSpLocks/>
          </p:cNvGrpSpPr>
          <p:nvPr/>
        </p:nvGrpSpPr>
        <p:grpSpPr bwMode="auto">
          <a:xfrm>
            <a:off x="8686700" y="1196752"/>
            <a:ext cx="2792330" cy="3866734"/>
            <a:chOff x="965561" y="2290630"/>
            <a:chExt cx="1734814" cy="3228323"/>
          </a:xfrm>
        </p:grpSpPr>
        <p:sp>
          <p:nvSpPr>
            <p:cNvPr id="16" name="矩形 1"/>
            <p:cNvSpPr>
              <a:spLocks noChangeArrowheads="1"/>
            </p:cNvSpPr>
            <p:nvPr/>
          </p:nvSpPr>
          <p:spPr bwMode="auto">
            <a:xfrm>
              <a:off x="965561" y="2290630"/>
              <a:ext cx="1734814" cy="37402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714" b="1" dirty="0">
                  <a:solidFill>
                    <a:schemeClr val="bg1"/>
                  </a:solidFill>
                </a:rPr>
                <a:t>值对象</a:t>
              </a:r>
            </a:p>
          </p:txBody>
        </p:sp>
        <p:sp>
          <p:nvSpPr>
            <p:cNvPr id="17" name="矩形 16"/>
            <p:cNvSpPr/>
            <p:nvPr/>
          </p:nvSpPr>
          <p:spPr>
            <a:xfrm>
              <a:off x="965561" y="2700306"/>
              <a:ext cx="1734814" cy="2818647"/>
            </a:xfrm>
            <a:prstGeom prst="rect">
              <a:avLst/>
            </a:prstGeom>
            <a:solidFill>
              <a:schemeClr val="bg1">
                <a:lumMod val="95000"/>
              </a:schemeClr>
            </a:solidFill>
          </p:spPr>
          <p:txBody>
            <a:bodyPr>
              <a:spAutoFit/>
            </a:bodyPr>
            <a:lstStyle/>
            <a:p>
              <a:pPr>
                <a:lnSpc>
                  <a:spcPct val="150000"/>
                </a:lnSpc>
                <a:spcBef>
                  <a:spcPct val="20000"/>
                </a:spcBef>
                <a:defRPr/>
              </a:pPr>
              <a:r>
                <a:rPr lang="zh-CN" altLang="en-US" sz="1714" b="1" dirty="0">
                  <a:latin typeface="微软雅黑" pitchFamily="34" charset="-122"/>
                  <a:ea typeface="微软雅黑" pitchFamily="34" charset="-122"/>
                </a:rPr>
                <a:t>度量或描述</a:t>
              </a:r>
              <a:endParaRPr lang="en-US" altLang="zh-CN" sz="1714" b="1" dirty="0">
                <a:latin typeface="微软雅黑" pitchFamily="34" charset="-122"/>
                <a:ea typeface="微软雅黑" pitchFamily="34" charset="-122"/>
              </a:endParaRPr>
            </a:p>
            <a:p>
              <a:pPr>
                <a:lnSpc>
                  <a:spcPct val="150000"/>
                </a:lnSpc>
                <a:spcBef>
                  <a:spcPct val="20000"/>
                </a:spcBef>
                <a:defRPr/>
              </a:pPr>
              <a:r>
                <a:rPr lang="zh-CN" altLang="en-US" sz="1714" b="1" dirty="0">
                  <a:latin typeface="微软雅黑" pitchFamily="34" charset="-122"/>
                  <a:ea typeface="微软雅黑" pitchFamily="34" charset="-122"/>
                </a:rPr>
                <a:t>不变性</a:t>
              </a:r>
              <a:endParaRPr lang="en-US" altLang="zh-CN" sz="1714" b="1" dirty="0">
                <a:latin typeface="微软雅黑" pitchFamily="34" charset="-122"/>
                <a:ea typeface="微软雅黑" pitchFamily="34" charset="-122"/>
              </a:endParaRPr>
            </a:p>
            <a:p>
              <a:pPr>
                <a:lnSpc>
                  <a:spcPct val="150000"/>
                </a:lnSpc>
                <a:spcBef>
                  <a:spcPct val="20000"/>
                </a:spcBef>
                <a:defRPr/>
              </a:pPr>
              <a:r>
                <a:rPr lang="zh-CN" altLang="en-US" sz="1714" b="1" dirty="0">
                  <a:latin typeface="微软雅黑" pitchFamily="34" charset="-122"/>
                  <a:ea typeface="微软雅黑" pitchFamily="34" charset="-122"/>
                </a:rPr>
                <a:t>概念整体</a:t>
              </a:r>
              <a:endParaRPr lang="en-US" altLang="zh-CN" sz="1714" b="1" dirty="0">
                <a:latin typeface="微软雅黑" pitchFamily="34" charset="-122"/>
                <a:ea typeface="微软雅黑" pitchFamily="34" charset="-122"/>
              </a:endParaRPr>
            </a:p>
            <a:p>
              <a:pPr>
                <a:lnSpc>
                  <a:spcPct val="150000"/>
                </a:lnSpc>
                <a:spcBef>
                  <a:spcPct val="20000"/>
                </a:spcBef>
                <a:defRPr/>
              </a:pPr>
              <a:r>
                <a:rPr lang="zh-CN" altLang="en-US" sz="1714" b="1" dirty="0">
                  <a:latin typeface="微软雅黑" pitchFamily="34" charset="-122"/>
                  <a:ea typeface="微软雅黑" pitchFamily="34" charset="-122"/>
                </a:rPr>
                <a:t>可替换性</a:t>
              </a:r>
              <a:endParaRPr lang="en-US" altLang="zh-CN" sz="1714" b="1" dirty="0">
                <a:latin typeface="微软雅黑" pitchFamily="34" charset="-122"/>
                <a:ea typeface="微软雅黑" pitchFamily="34" charset="-122"/>
              </a:endParaRPr>
            </a:p>
            <a:p>
              <a:pPr>
                <a:lnSpc>
                  <a:spcPct val="150000"/>
                </a:lnSpc>
                <a:spcBef>
                  <a:spcPct val="20000"/>
                </a:spcBef>
                <a:defRPr/>
              </a:pPr>
              <a:r>
                <a:rPr lang="zh-CN" altLang="en-US" sz="1714" b="1" dirty="0">
                  <a:latin typeface="微软雅黑" pitchFamily="34" charset="-122"/>
                  <a:ea typeface="微软雅黑" pitchFamily="34" charset="-122"/>
                </a:rPr>
                <a:t>可比性</a:t>
              </a:r>
              <a:endParaRPr lang="en-US" altLang="zh-CN" sz="1714" b="1" dirty="0">
                <a:latin typeface="微软雅黑" pitchFamily="34" charset="-122"/>
                <a:ea typeface="微软雅黑" pitchFamily="34" charset="-122"/>
              </a:endParaRPr>
            </a:p>
            <a:p>
              <a:pPr>
                <a:lnSpc>
                  <a:spcPct val="150000"/>
                </a:lnSpc>
                <a:spcBef>
                  <a:spcPct val="20000"/>
                </a:spcBef>
                <a:defRPr/>
              </a:pPr>
              <a:r>
                <a:rPr lang="zh-CN" altLang="en-US" sz="1714" b="1" dirty="0">
                  <a:latin typeface="微软雅黑" pitchFamily="34" charset="-122"/>
                  <a:ea typeface="微软雅黑" pitchFamily="34" charset="-122"/>
                </a:rPr>
                <a:t>无副作用行为</a:t>
              </a:r>
            </a:p>
          </p:txBody>
        </p:sp>
      </p:grpSp>
      <p:pic>
        <p:nvPicPr>
          <p:cNvPr id="18" name="图片 17" descr="istock_000014739366xsmall_c9b5e9c518fda89ddae087f6b8e3c442.jpg"/>
          <p:cNvPicPr>
            <a:picLocks noChangeAspect="1"/>
          </p:cNvPicPr>
          <p:nvPr/>
        </p:nvPicPr>
        <p:blipFill>
          <a:blip r:embed="rId2"/>
          <a:stretch>
            <a:fillRect/>
          </a:stretch>
        </p:blipFill>
        <p:spPr>
          <a:xfrm>
            <a:off x="3893079" y="1196752"/>
            <a:ext cx="4466016" cy="39255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21" y="16701"/>
            <a:ext cx="10055781" cy="1609344"/>
          </a:xfrm>
        </p:spPr>
        <p:txBody>
          <a:bodyPr rtlCol="0">
            <a:normAutofit/>
          </a:bodyPr>
          <a:lstStyle/>
          <a:p>
            <a:pPr>
              <a:defRPr/>
            </a:pPr>
            <a:r>
              <a:rPr lang="zh-CN" altLang="en-US" dirty="0"/>
              <a:t>聚合</a:t>
            </a:r>
            <a:endParaRPr lang="zh-CN" altLang="en-US" dirty="0">
              <a:solidFill>
                <a:schemeClr val="tx1">
                  <a:lumMod val="50000"/>
                  <a:lumOff val="50000"/>
                </a:schemeClr>
              </a:solidFill>
            </a:endParaRPr>
          </a:p>
        </p:txBody>
      </p:sp>
      <p:sp>
        <p:nvSpPr>
          <p:cNvPr id="7" name="Text Box 10"/>
          <p:cNvSpPr txBox="1">
            <a:spLocks noChangeArrowheads="1"/>
          </p:cNvSpPr>
          <p:nvPr/>
        </p:nvSpPr>
        <p:spPr bwMode="auto">
          <a:xfrm>
            <a:off x="1422626" y="1177775"/>
            <a:ext cx="8400143" cy="707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defRPr/>
            </a:pPr>
            <a:r>
              <a:rPr lang="zh-CN" altLang="en-US" sz="2286" b="1" dirty="0">
                <a:solidFill>
                  <a:schemeClr val="tx1">
                    <a:lumMod val="50000"/>
                    <a:lumOff val="50000"/>
                  </a:schemeClr>
                </a:solidFill>
                <a:latin typeface="微软雅黑" pitchFamily="34" charset="-122"/>
                <a:ea typeface="微软雅黑" pitchFamily="34" charset="-122"/>
              </a:rPr>
              <a:t>对象树</a:t>
            </a:r>
            <a:r>
              <a:rPr lang="zh-CN" altLang="en-US" sz="1714" b="1" dirty="0">
                <a:solidFill>
                  <a:schemeClr val="tx1">
                    <a:lumMod val="50000"/>
                    <a:lumOff val="50000"/>
                  </a:schemeClr>
                </a:solidFill>
                <a:latin typeface="微软雅黑" pitchFamily="34" charset="-122"/>
                <a:ea typeface="微软雅黑" pitchFamily="34" charset="-122"/>
              </a:rPr>
              <a:t>：</a:t>
            </a:r>
            <a:r>
              <a:rPr lang="zh-CN" altLang="en-US" sz="3048" b="1" dirty="0">
                <a:solidFill>
                  <a:srgbClr val="00B0F0"/>
                </a:solidFill>
                <a:latin typeface="微软雅黑" pitchFamily="34" charset="-122"/>
                <a:ea typeface="微软雅黑" pitchFamily="34" charset="-122"/>
              </a:rPr>
              <a:t>由实体和值对象在一致性边界之内组成</a:t>
            </a:r>
            <a:endParaRPr lang="en-US" altLang="zh-CN" sz="1714" b="1" dirty="0">
              <a:solidFill>
                <a:srgbClr val="00B0F0"/>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6670476" y="2133460"/>
            <a:ext cx="4157738" cy="1628523"/>
          </a:xfrm>
          <a:prstGeom prst="rect">
            <a:avLst/>
          </a:prstGeom>
        </p:spPr>
        <p:txBody>
          <a:bodyPr>
            <a:spAutoFit/>
          </a:bodyPr>
          <a:lstStyle/>
          <a:p>
            <a:pPr marL="272148" indent="-272148">
              <a:lnSpc>
                <a:spcPct val="150000"/>
              </a:lnSpc>
              <a:buFont typeface="Arial" pitchFamily="34" charset="0"/>
              <a:buChar char="•"/>
            </a:pPr>
            <a:r>
              <a:rPr lang="zh-CN" altLang="en-US" sz="1714" dirty="0">
                <a:latin typeface="微软雅黑" pitchFamily="34" charset="-122"/>
                <a:ea typeface="微软雅黑" pitchFamily="34" charset="-122"/>
              </a:rPr>
              <a:t>外界只能通过聚合根跟聚合进行交互</a:t>
            </a:r>
            <a:endParaRPr lang="en-US" altLang="zh-CN" sz="1714" dirty="0">
              <a:latin typeface="微软雅黑" pitchFamily="34" charset="-122"/>
              <a:ea typeface="微软雅黑" pitchFamily="34" charset="-122"/>
            </a:endParaRPr>
          </a:p>
          <a:p>
            <a:pPr marL="272148" indent="-272148">
              <a:lnSpc>
                <a:spcPct val="150000"/>
              </a:lnSpc>
              <a:buFont typeface="Arial" pitchFamily="34" charset="0"/>
              <a:buChar char="•"/>
            </a:pPr>
            <a:r>
              <a:rPr lang="zh-CN" altLang="en-US" sz="1714" dirty="0">
                <a:latin typeface="微软雅黑" pitchFamily="34" charset="-122"/>
                <a:ea typeface="微软雅黑" pitchFamily="34" charset="-122"/>
              </a:rPr>
              <a:t>聚合应该尽量的小</a:t>
            </a:r>
          </a:p>
          <a:p>
            <a:pPr marL="272148" indent="-272148">
              <a:lnSpc>
                <a:spcPct val="150000"/>
              </a:lnSpc>
              <a:buFont typeface="Arial" pitchFamily="34" charset="0"/>
              <a:buChar char="•"/>
            </a:pPr>
            <a:r>
              <a:rPr lang="zh-CN" altLang="en-US" sz="1714" dirty="0">
                <a:latin typeface="微软雅黑" pitchFamily="34" charset="-122"/>
                <a:ea typeface="微软雅黑" pitchFamily="34" charset="-122"/>
              </a:rPr>
              <a:t>不能打破聚合的一致性边界</a:t>
            </a:r>
          </a:p>
          <a:p>
            <a:pPr marL="272148" indent="-272148">
              <a:lnSpc>
                <a:spcPct val="150000"/>
              </a:lnSpc>
              <a:buFont typeface="Arial" pitchFamily="34" charset="0"/>
              <a:buChar char="•"/>
            </a:pPr>
            <a:r>
              <a:rPr lang="zh-CN" altLang="en-US" sz="1714" dirty="0">
                <a:latin typeface="微软雅黑" pitchFamily="34" charset="-122"/>
                <a:ea typeface="微软雅黑" pitchFamily="34" charset="-122"/>
              </a:rPr>
              <a:t>聚合之间保持最终一致性</a:t>
            </a:r>
          </a:p>
        </p:txBody>
      </p:sp>
      <p:pic>
        <p:nvPicPr>
          <p:cNvPr id="6" name="图片 5" descr="wz.jpg"/>
          <p:cNvPicPr>
            <a:picLocks noChangeAspect="1"/>
          </p:cNvPicPr>
          <p:nvPr/>
        </p:nvPicPr>
        <p:blipFill>
          <a:blip r:embed="rId2"/>
          <a:stretch>
            <a:fillRect/>
          </a:stretch>
        </p:blipFill>
        <p:spPr>
          <a:xfrm>
            <a:off x="1508188" y="2133460"/>
            <a:ext cx="5015848" cy="3519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a:defRPr/>
            </a:pPr>
            <a:r>
              <a:rPr lang="zh-CN" altLang="en-US" dirty="0"/>
              <a:t>两种极端</a:t>
            </a:r>
            <a:endParaRPr lang="zh-CN" altLang="en-US" dirty="0">
              <a:solidFill>
                <a:schemeClr val="tx1">
                  <a:lumMod val="50000"/>
                  <a:lumOff val="50000"/>
                </a:schemeClr>
              </a:solidFill>
            </a:endParaRPr>
          </a:p>
        </p:txBody>
      </p:sp>
      <p:sp>
        <p:nvSpPr>
          <p:cNvPr id="3" name="矩形 2"/>
          <p:cNvSpPr/>
          <p:nvPr/>
        </p:nvSpPr>
        <p:spPr>
          <a:xfrm>
            <a:off x="1443794" y="1253370"/>
            <a:ext cx="8137071" cy="441468"/>
          </a:xfrm>
          <a:prstGeom prst="rect">
            <a:avLst/>
          </a:prstGeom>
        </p:spPr>
        <p:txBody>
          <a:bodyPr>
            <a:spAutoFit/>
          </a:bodyPr>
          <a:lstStyle/>
          <a:p>
            <a:pPr>
              <a:lnSpc>
                <a:spcPct val="150000"/>
              </a:lnSpc>
              <a:defRPr/>
            </a:pPr>
            <a:r>
              <a:rPr lang="en-US" altLang="zh-CN" sz="1714" dirty="0">
                <a:solidFill>
                  <a:srgbClr val="00B0F0"/>
                </a:solidFill>
                <a:latin typeface="微软雅黑" pitchFamily="34" charset="-122"/>
                <a:ea typeface="微软雅黑" pitchFamily="34" charset="-122"/>
              </a:rPr>
              <a:t> </a:t>
            </a:r>
            <a:endParaRPr lang="zh-CN" altLang="en-US" sz="1714" dirty="0">
              <a:solidFill>
                <a:srgbClr val="00B0F0"/>
              </a:solidFill>
              <a:latin typeface="微软雅黑" pitchFamily="34" charset="-122"/>
              <a:ea typeface="微软雅黑" pitchFamily="34" charset="-122"/>
            </a:endParaRPr>
          </a:p>
        </p:txBody>
      </p:sp>
      <p:sp>
        <p:nvSpPr>
          <p:cNvPr id="4" name="矩形 3"/>
          <p:cNvSpPr/>
          <p:nvPr/>
        </p:nvSpPr>
        <p:spPr>
          <a:xfrm>
            <a:off x="1649412" y="3471334"/>
            <a:ext cx="3508896" cy="557845"/>
          </a:xfrm>
          <a:prstGeom prst="rect">
            <a:avLst/>
          </a:prstGeom>
        </p:spPr>
        <p:txBody>
          <a:bodyPr wrap="square">
            <a:spAutoFit/>
          </a:bodyPr>
          <a:lstStyle/>
          <a:p>
            <a:pPr>
              <a:lnSpc>
                <a:spcPct val="150000"/>
              </a:lnSpc>
              <a:defRPr/>
            </a:pPr>
            <a:r>
              <a:rPr lang="zh-CN" altLang="en-US" sz="2286" b="1" dirty="0">
                <a:solidFill>
                  <a:srgbClr val="00B0F0"/>
                </a:solidFill>
                <a:latin typeface="微软雅黑" pitchFamily="34" charset="-122"/>
                <a:ea typeface="微软雅黑" pitchFamily="34" charset="-122"/>
              </a:rPr>
              <a:t> 整个系统只有一个聚合</a:t>
            </a:r>
            <a:endParaRPr lang="en-US" altLang="zh-CN" sz="2286" dirty="0">
              <a:latin typeface="微软雅黑" pitchFamily="34" charset="-122"/>
              <a:ea typeface="微软雅黑" pitchFamily="34" charset="-122"/>
            </a:endParaRPr>
          </a:p>
        </p:txBody>
      </p:sp>
      <p:sp>
        <p:nvSpPr>
          <p:cNvPr id="5" name="矩形 4"/>
          <p:cNvSpPr/>
          <p:nvPr/>
        </p:nvSpPr>
        <p:spPr>
          <a:xfrm>
            <a:off x="6408545" y="3481539"/>
            <a:ext cx="3665200" cy="557845"/>
          </a:xfrm>
          <a:prstGeom prst="rect">
            <a:avLst/>
          </a:prstGeom>
        </p:spPr>
        <p:txBody>
          <a:bodyPr wrap="square">
            <a:spAutoFit/>
          </a:bodyPr>
          <a:lstStyle/>
          <a:p>
            <a:pPr>
              <a:lnSpc>
                <a:spcPct val="150000"/>
              </a:lnSpc>
              <a:defRPr/>
            </a:pPr>
            <a:r>
              <a:rPr lang="zh-CN" altLang="en-US" sz="2286" b="1" dirty="0">
                <a:solidFill>
                  <a:srgbClr val="00B0F0"/>
                </a:solidFill>
                <a:latin typeface="微软雅黑" pitchFamily="34" charset="-122"/>
                <a:ea typeface="微软雅黑" pitchFamily="34" charset="-122"/>
              </a:rPr>
              <a:t> 一个聚合只有一个属性</a:t>
            </a:r>
            <a:endParaRPr lang="en-US" altLang="zh-CN" sz="1524" dirty="0">
              <a:latin typeface="微软雅黑" pitchFamily="34" charset="-122"/>
              <a:ea typeface="微软雅黑" pitchFamily="34" charset="-122"/>
            </a:endParaRPr>
          </a:p>
        </p:txBody>
      </p:sp>
      <p:sp>
        <p:nvSpPr>
          <p:cNvPr id="15" name="矩形 14"/>
          <p:cNvSpPr/>
          <p:nvPr/>
        </p:nvSpPr>
        <p:spPr>
          <a:xfrm flipV="1">
            <a:off x="5501746" y="2582960"/>
            <a:ext cx="5736167" cy="52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7971" tIns="48986" rIns="97971" bIns="48986" anchor="ctr"/>
          <a:lstStyle/>
          <a:p>
            <a:pPr algn="ctr">
              <a:defRPr/>
            </a:pPr>
            <a:endParaRPr lang="zh-CN" altLang="en-US" sz="1714"/>
          </a:p>
        </p:txBody>
      </p:sp>
      <p:sp>
        <p:nvSpPr>
          <p:cNvPr id="20491" name="TextBox 15"/>
          <p:cNvSpPr txBox="1">
            <a:spLocks noChangeArrowheads="1"/>
          </p:cNvSpPr>
          <p:nvPr/>
        </p:nvSpPr>
        <p:spPr bwMode="auto">
          <a:xfrm>
            <a:off x="9735079" y="2336520"/>
            <a:ext cx="558150" cy="4946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971" tIns="48986" rIns="97971" bIns="48986">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571" dirty="0">
                <a:solidFill>
                  <a:srgbClr val="00B0F0"/>
                </a:solidFill>
                <a:latin typeface="Impact" pitchFamily="34" charset="0"/>
              </a:rPr>
              <a:t>ND</a:t>
            </a:r>
            <a:endParaRPr lang="zh-CN" altLang="en-US" sz="2571" dirty="0">
              <a:solidFill>
                <a:srgbClr val="00B0F0"/>
              </a:solidFill>
              <a:latin typeface="Impact" pitchFamily="34" charset="0"/>
            </a:endParaRPr>
          </a:p>
        </p:txBody>
      </p:sp>
      <p:sp>
        <p:nvSpPr>
          <p:cNvPr id="7" name="TextBox 6"/>
          <p:cNvSpPr txBox="1"/>
          <p:nvPr/>
        </p:nvSpPr>
        <p:spPr>
          <a:xfrm>
            <a:off x="1840479" y="3002189"/>
            <a:ext cx="1233030" cy="356123"/>
          </a:xfrm>
          <a:prstGeom prst="rect">
            <a:avLst/>
          </a:prstGeom>
          <a:noFill/>
        </p:spPr>
        <p:txBody>
          <a:bodyPr wrap="none">
            <a:spAutoFit/>
          </a:bodyPr>
          <a:lstStyle/>
          <a:p>
            <a:pPr>
              <a:defRPr/>
            </a:pPr>
            <a:r>
              <a:rPr lang="en-US" altLang="zh-CN" sz="1714" dirty="0">
                <a:solidFill>
                  <a:schemeClr val="tx1">
                    <a:lumMod val="50000"/>
                    <a:lumOff val="50000"/>
                  </a:schemeClr>
                </a:solidFill>
                <a:latin typeface="Arial Black" pitchFamily="34" charset="0"/>
              </a:rPr>
              <a:t>[1] </a:t>
            </a:r>
            <a:r>
              <a:rPr lang="zh-CN" altLang="en-US" sz="1714" dirty="0">
                <a:solidFill>
                  <a:schemeClr val="tx1">
                    <a:lumMod val="50000"/>
                    <a:lumOff val="50000"/>
                  </a:schemeClr>
                </a:solidFill>
                <a:latin typeface="Arial Black" pitchFamily="34" charset="0"/>
              </a:rPr>
              <a:t>大聚合</a:t>
            </a:r>
          </a:p>
        </p:txBody>
      </p:sp>
      <p:sp>
        <p:nvSpPr>
          <p:cNvPr id="19" name="TextBox 18"/>
          <p:cNvSpPr txBox="1"/>
          <p:nvPr/>
        </p:nvSpPr>
        <p:spPr>
          <a:xfrm>
            <a:off x="6420641" y="3045003"/>
            <a:ext cx="1233030" cy="356123"/>
          </a:xfrm>
          <a:prstGeom prst="rect">
            <a:avLst/>
          </a:prstGeom>
          <a:noFill/>
        </p:spPr>
        <p:txBody>
          <a:bodyPr wrap="none">
            <a:spAutoFit/>
          </a:bodyPr>
          <a:lstStyle/>
          <a:p>
            <a:pPr>
              <a:defRPr/>
            </a:pPr>
            <a:r>
              <a:rPr lang="en-US" altLang="zh-CN" sz="1714" dirty="0">
                <a:solidFill>
                  <a:schemeClr val="tx1">
                    <a:lumMod val="50000"/>
                    <a:lumOff val="50000"/>
                  </a:schemeClr>
                </a:solidFill>
                <a:latin typeface="Arial Black" pitchFamily="34" charset="0"/>
              </a:rPr>
              <a:t>[2] </a:t>
            </a:r>
            <a:r>
              <a:rPr lang="zh-CN" altLang="en-US" sz="1714" dirty="0">
                <a:solidFill>
                  <a:schemeClr val="tx1">
                    <a:lumMod val="50000"/>
                    <a:lumOff val="50000"/>
                  </a:schemeClr>
                </a:solidFill>
                <a:latin typeface="Arial Black" pitchFamily="34" charset="0"/>
              </a:rPr>
              <a:t>小聚合</a:t>
            </a:r>
          </a:p>
        </p:txBody>
      </p:sp>
      <p:pic>
        <p:nvPicPr>
          <p:cNvPr id="14" name="图片 13" descr="下载 (1).jpg"/>
          <p:cNvPicPr>
            <a:picLocks noChangeAspect="1"/>
          </p:cNvPicPr>
          <p:nvPr/>
        </p:nvPicPr>
        <p:blipFill>
          <a:blip r:embed="rId2"/>
          <a:stretch>
            <a:fillRect/>
          </a:stretch>
        </p:blipFill>
        <p:spPr>
          <a:xfrm>
            <a:off x="4782078" y="4445000"/>
            <a:ext cx="2819400" cy="2111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a:defRPr/>
            </a:pPr>
            <a:r>
              <a:rPr lang="zh-CN" altLang="en-US" dirty="0"/>
              <a:t>大聚合</a:t>
            </a:r>
            <a:endParaRPr lang="zh-CN" altLang="en-US" dirty="0">
              <a:solidFill>
                <a:schemeClr val="tx1">
                  <a:lumMod val="50000"/>
                  <a:lumOff val="50000"/>
                </a:schemeClr>
              </a:solidFill>
            </a:endParaRPr>
          </a:p>
        </p:txBody>
      </p:sp>
      <p:pic>
        <p:nvPicPr>
          <p:cNvPr id="9" name="图片 8" descr="huge.png"/>
          <p:cNvPicPr>
            <a:picLocks noChangeAspect="1"/>
          </p:cNvPicPr>
          <p:nvPr/>
        </p:nvPicPr>
        <p:blipFill>
          <a:blip r:embed="rId2"/>
          <a:stretch>
            <a:fillRect/>
          </a:stretch>
        </p:blipFill>
        <p:spPr>
          <a:xfrm>
            <a:off x="3358108" y="764704"/>
            <a:ext cx="8064896" cy="56086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a:defRPr/>
            </a:pPr>
            <a:r>
              <a:rPr lang="zh-CN" altLang="en-US" dirty="0"/>
              <a:t>小聚合</a:t>
            </a:r>
            <a:endParaRPr lang="zh-CN" altLang="en-US" dirty="0">
              <a:solidFill>
                <a:schemeClr val="tx1">
                  <a:lumMod val="50000"/>
                  <a:lumOff val="50000"/>
                </a:schemeClr>
              </a:solidFill>
            </a:endParaRPr>
          </a:p>
        </p:txBody>
      </p:sp>
      <p:pic>
        <p:nvPicPr>
          <p:cNvPr id="4" name="图片 3" descr="small.png"/>
          <p:cNvPicPr>
            <a:picLocks noChangeAspect="1"/>
          </p:cNvPicPr>
          <p:nvPr/>
        </p:nvPicPr>
        <p:blipFill>
          <a:blip r:embed="rId2"/>
          <a:stretch>
            <a:fillRect/>
          </a:stretch>
        </p:blipFill>
        <p:spPr>
          <a:xfrm>
            <a:off x="3502124" y="933101"/>
            <a:ext cx="7881262" cy="49917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8495317" y="1200452"/>
            <a:ext cx="1455965" cy="14574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p>
        </p:txBody>
      </p:sp>
      <p:sp>
        <p:nvSpPr>
          <p:cNvPr id="19" name="椭圆 18"/>
          <p:cNvSpPr/>
          <p:nvPr/>
        </p:nvSpPr>
        <p:spPr>
          <a:xfrm>
            <a:off x="2254174" y="1200452"/>
            <a:ext cx="1455965" cy="14574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14"/>
          </a:p>
        </p:txBody>
      </p:sp>
      <p:sp>
        <p:nvSpPr>
          <p:cNvPr id="2" name="标题 1"/>
          <p:cNvSpPr>
            <a:spLocks noGrp="1"/>
          </p:cNvSpPr>
          <p:nvPr>
            <p:ph type="title"/>
          </p:nvPr>
        </p:nvSpPr>
        <p:spPr>
          <a:xfrm>
            <a:off x="797253" y="-44050"/>
            <a:ext cx="10055781" cy="1609344"/>
          </a:xfrm>
        </p:spPr>
        <p:txBody>
          <a:bodyPr rtlCol="0">
            <a:normAutofit/>
          </a:bodyPr>
          <a:lstStyle/>
          <a:p>
            <a:pPr>
              <a:defRPr/>
            </a:pPr>
            <a:r>
              <a:rPr lang="zh-CN" altLang="en-US" dirty="0">
                <a:solidFill>
                  <a:schemeClr val="tx1">
                    <a:lumMod val="50000"/>
                    <a:lumOff val="50000"/>
                  </a:schemeClr>
                </a:solidFill>
              </a:rPr>
              <a:t>域名绑定</a:t>
            </a:r>
          </a:p>
        </p:txBody>
      </p:sp>
      <p:sp>
        <p:nvSpPr>
          <p:cNvPr id="8197" name="Text Box 10"/>
          <p:cNvSpPr txBox="1">
            <a:spLocks noChangeArrowheads="1"/>
          </p:cNvSpPr>
          <p:nvPr/>
        </p:nvSpPr>
        <p:spPr bwMode="auto">
          <a:xfrm>
            <a:off x="8549746" y="1693334"/>
            <a:ext cx="1303262" cy="47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zh-CN" altLang="en-US" sz="2476" b="1" dirty="0">
                <a:solidFill>
                  <a:schemeClr val="bg1"/>
                </a:solidFill>
                <a:latin typeface="微软雅黑" pitchFamily="34" charset="-122"/>
                <a:ea typeface="微软雅黑" pitchFamily="34" charset="-122"/>
              </a:rPr>
              <a:t>集群</a:t>
            </a:r>
            <a:endParaRPr lang="en-US" altLang="zh-CN" sz="2476" b="1" dirty="0">
              <a:solidFill>
                <a:schemeClr val="bg1"/>
              </a:solidFill>
              <a:latin typeface="微软雅黑" pitchFamily="34" charset="-122"/>
              <a:ea typeface="微软雅黑" pitchFamily="34" charset="-122"/>
            </a:endParaRPr>
          </a:p>
        </p:txBody>
      </p:sp>
      <p:sp>
        <p:nvSpPr>
          <p:cNvPr id="8198" name="Text Box 15"/>
          <p:cNvSpPr txBox="1">
            <a:spLocks noChangeArrowheads="1"/>
          </p:cNvSpPr>
          <p:nvPr/>
        </p:nvSpPr>
        <p:spPr bwMode="auto">
          <a:xfrm>
            <a:off x="2538412" y="1651001"/>
            <a:ext cx="892024" cy="47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zh-CN" altLang="en-US" sz="2476" b="1" dirty="0">
                <a:solidFill>
                  <a:schemeClr val="bg1"/>
                </a:solidFill>
                <a:latin typeface="微软雅黑" pitchFamily="34" charset="-122"/>
                <a:ea typeface="微软雅黑" pitchFamily="34" charset="-122"/>
              </a:rPr>
              <a:t>域名</a:t>
            </a:r>
            <a:endParaRPr lang="en-US" altLang="zh-CN" sz="2476" b="1" dirty="0">
              <a:solidFill>
                <a:schemeClr val="bg1"/>
              </a:solidFill>
              <a:latin typeface="微软雅黑" pitchFamily="34" charset="-122"/>
              <a:ea typeface="微软雅黑" pitchFamily="34" charset="-122"/>
            </a:endParaRPr>
          </a:p>
        </p:txBody>
      </p:sp>
      <p:sp>
        <p:nvSpPr>
          <p:cNvPr id="14" name="Freeform 10"/>
          <p:cNvSpPr>
            <a:spLocks/>
          </p:cNvSpPr>
          <p:nvPr/>
        </p:nvSpPr>
        <p:spPr bwMode="gray">
          <a:xfrm>
            <a:off x="4181853" y="1328965"/>
            <a:ext cx="4183440" cy="302381"/>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bg1">
              <a:lumMod val="85000"/>
            </a:schemeClr>
          </a:solidFill>
          <a:ln>
            <a:noFill/>
          </a:ln>
        </p:spPr>
        <p:txBody>
          <a:bodyPr wrap="none" anchor="ctr"/>
          <a:lstStyle/>
          <a:p>
            <a:pPr>
              <a:defRPr/>
            </a:pPr>
            <a:endParaRPr lang="zh-CN" altLang="en-US" sz="1714"/>
          </a:p>
        </p:txBody>
      </p:sp>
      <p:sp>
        <p:nvSpPr>
          <p:cNvPr id="15" name="Freeform 16"/>
          <p:cNvSpPr>
            <a:spLocks/>
          </p:cNvSpPr>
          <p:nvPr/>
        </p:nvSpPr>
        <p:spPr bwMode="gray">
          <a:xfrm flipH="1" flipV="1">
            <a:off x="4122888" y="2228548"/>
            <a:ext cx="3950608" cy="275167"/>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bg1">
              <a:lumMod val="85000"/>
            </a:schemeClr>
          </a:solidFill>
          <a:ln>
            <a:noFill/>
          </a:ln>
        </p:spPr>
        <p:txBody>
          <a:bodyPr wrap="none" anchor="ctr"/>
          <a:lstStyle/>
          <a:p>
            <a:pPr>
              <a:defRPr/>
            </a:pPr>
            <a:endParaRPr lang="zh-CN" altLang="en-US" sz="1714"/>
          </a:p>
        </p:txBody>
      </p:sp>
      <p:sp>
        <p:nvSpPr>
          <p:cNvPr id="16" name="Text Box 18"/>
          <p:cNvSpPr txBox="1">
            <a:spLocks noChangeArrowheads="1"/>
          </p:cNvSpPr>
          <p:nvPr/>
        </p:nvSpPr>
        <p:spPr bwMode="auto">
          <a:xfrm>
            <a:off x="1395412" y="2996970"/>
            <a:ext cx="4351262" cy="1374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99CC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pPr algn="r">
              <a:lnSpc>
                <a:spcPct val="150000"/>
              </a:lnSpc>
              <a:defRPr/>
            </a:pPr>
            <a:r>
              <a:rPr lang="zh-CN" altLang="en-US" sz="1714" b="1" dirty="0">
                <a:solidFill>
                  <a:srgbClr val="00B0F0"/>
                </a:solidFill>
                <a:latin typeface="微软雅黑" pitchFamily="34" charset="-122"/>
                <a:ea typeface="微软雅黑" pitchFamily="34" charset="-122"/>
              </a:rPr>
              <a:t>业务逻辑</a:t>
            </a:r>
          </a:p>
          <a:p>
            <a:pPr marL="326578" indent="-326578" algn="r">
              <a:lnSpc>
                <a:spcPct val="150000"/>
              </a:lnSpc>
              <a:buFont typeface="+mj-lt"/>
              <a:buAutoNum type="arabicPeriod"/>
              <a:defRPr/>
            </a:pPr>
            <a:r>
              <a:rPr lang="zh-CN" altLang="en-US" sz="1333" dirty="0">
                <a:latin typeface="微软雅黑" pitchFamily="34" charset="-122"/>
                <a:ea typeface="微软雅黑" pitchFamily="34" charset="-122"/>
              </a:rPr>
              <a:t>一个域名只能绑定到一个集群上</a:t>
            </a:r>
          </a:p>
          <a:p>
            <a:pPr marL="326578" indent="-326578" algn="r">
              <a:lnSpc>
                <a:spcPct val="150000"/>
              </a:lnSpc>
              <a:buFont typeface="+mj-lt"/>
              <a:buAutoNum type="arabicPeriod"/>
              <a:defRPr/>
            </a:pPr>
            <a:r>
              <a:rPr lang="zh-CN" altLang="en-US" sz="1333" dirty="0">
                <a:latin typeface="微软雅黑" pitchFamily="34" charset="-122"/>
                <a:ea typeface="微软雅黑" pitchFamily="34" charset="-122"/>
              </a:rPr>
              <a:t>如果一个域名已经绑定了一个集群，允许它绑定到另一个集群上，同时解除和先前集群的绑定状态</a:t>
            </a:r>
          </a:p>
        </p:txBody>
      </p:sp>
      <p:sp>
        <p:nvSpPr>
          <p:cNvPr id="8202" name="Text Box 19"/>
          <p:cNvSpPr txBox="1">
            <a:spLocks noChangeArrowheads="1"/>
          </p:cNvSpPr>
          <p:nvPr/>
        </p:nvSpPr>
        <p:spPr bwMode="auto">
          <a:xfrm>
            <a:off x="4293734" y="1714500"/>
            <a:ext cx="3772202" cy="44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spcBef>
                <a:spcPct val="50000"/>
              </a:spcBef>
            </a:pPr>
            <a:r>
              <a:rPr lang="zh-CN" altLang="en-US" sz="2286" b="1" dirty="0">
                <a:solidFill>
                  <a:srgbClr val="00B0F0"/>
                </a:solidFill>
                <a:latin typeface="微软雅黑" pitchFamily="34" charset="-122"/>
                <a:ea typeface="微软雅黑" pitchFamily="34" charset="-122"/>
              </a:rPr>
              <a:t>绑定</a:t>
            </a:r>
            <a:r>
              <a:rPr lang="en-US" altLang="zh-CN" sz="2286" b="1" dirty="0">
                <a:solidFill>
                  <a:srgbClr val="00B0F0"/>
                </a:solidFill>
                <a:latin typeface="微软雅黑" pitchFamily="34" charset="-122"/>
                <a:ea typeface="微软雅黑" pitchFamily="34" charset="-122"/>
              </a:rPr>
              <a:t>-</a:t>
            </a:r>
            <a:r>
              <a:rPr lang="zh-CN" altLang="en-US" sz="2286" b="1" dirty="0">
                <a:solidFill>
                  <a:srgbClr val="00B0F0"/>
                </a:solidFill>
                <a:latin typeface="微软雅黑" pitchFamily="34" charset="-122"/>
                <a:ea typeface="微软雅黑" pitchFamily="34" charset="-122"/>
              </a:rPr>
              <a:t>解绑</a:t>
            </a:r>
          </a:p>
        </p:txBody>
      </p:sp>
      <p:sp>
        <p:nvSpPr>
          <p:cNvPr id="18" name="Text Box 20"/>
          <p:cNvSpPr txBox="1">
            <a:spLocks noChangeArrowheads="1"/>
          </p:cNvSpPr>
          <p:nvPr/>
        </p:nvSpPr>
        <p:spPr bwMode="auto">
          <a:xfrm>
            <a:off x="6180591" y="2996970"/>
            <a:ext cx="4671786" cy="1374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99CC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nSpc>
                <a:spcPct val="150000"/>
              </a:lnSpc>
              <a:defRPr/>
            </a:pPr>
            <a:r>
              <a:rPr lang="zh-CN" altLang="en-US" sz="1714" b="1" dirty="0">
                <a:solidFill>
                  <a:srgbClr val="00B0F0"/>
                </a:solidFill>
                <a:latin typeface="微软雅黑" pitchFamily="34" charset="-122"/>
                <a:ea typeface="微软雅黑" pitchFamily="34" charset="-122"/>
              </a:rPr>
              <a:t>业务逻辑</a:t>
            </a:r>
          </a:p>
          <a:p>
            <a:pPr marL="326578" indent="-326578">
              <a:lnSpc>
                <a:spcPct val="150000"/>
              </a:lnSpc>
              <a:buFont typeface="+mj-lt"/>
              <a:buAutoNum type="arabicPeriod"/>
              <a:defRPr/>
            </a:pPr>
            <a:r>
              <a:rPr lang="zh-CN" altLang="en-US" sz="1333" dirty="0">
                <a:latin typeface="微软雅黑" pitchFamily="34" charset="-122"/>
                <a:ea typeface="微软雅黑" pitchFamily="34" charset="-122"/>
              </a:rPr>
              <a:t>如果绑定的域名是正式域名，那么集群状态变成锁定状态</a:t>
            </a:r>
          </a:p>
          <a:p>
            <a:pPr marL="326578" indent="-326578">
              <a:lnSpc>
                <a:spcPct val="150000"/>
              </a:lnSpc>
              <a:buFont typeface="+mj-lt"/>
              <a:buAutoNum type="arabicPeriod"/>
              <a:defRPr/>
            </a:pPr>
            <a:r>
              <a:rPr lang="zh-CN" altLang="en-US" sz="1333" dirty="0">
                <a:latin typeface="微软雅黑" pitchFamily="34" charset="-122"/>
                <a:ea typeface="微软雅黑" pitchFamily="34" charset="-122"/>
              </a:rPr>
              <a:t>锁定状态的集群不允许执行部署</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释放操作</a:t>
            </a:r>
          </a:p>
        </p:txBody>
      </p:sp>
      <p:cxnSp>
        <p:nvCxnSpPr>
          <p:cNvPr id="22" name="直接连接符 21"/>
          <p:cNvCxnSpPr/>
          <p:nvPr/>
        </p:nvCxnSpPr>
        <p:spPr>
          <a:xfrm>
            <a:off x="5923567" y="2871108"/>
            <a:ext cx="0" cy="154365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10746" y="4995333"/>
            <a:ext cx="9313333" cy="1264962"/>
          </a:xfrm>
          <a:prstGeom prst="rect">
            <a:avLst/>
          </a:prstGeom>
          <a:noFill/>
        </p:spPr>
        <p:txBody>
          <a:bodyPr wrap="square" rtlCol="0">
            <a:spAutoFit/>
          </a:bodyPr>
          <a:lstStyle/>
          <a:p>
            <a:r>
              <a:rPr lang="zh-CN" altLang="en-US" sz="3810" b="1" dirty="0"/>
              <a:t>有奖问答：根据这个用例，我们应该如何重新划分聚合？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5780" y="381289"/>
            <a:ext cx="9216468" cy="756499"/>
          </a:xfrm>
          <a:prstGeom prst="rect">
            <a:avLst/>
          </a:prstGeom>
        </p:spPr>
        <p:txBody>
          <a:bodyPr vert="horz" wrap="square" lIns="0" tIns="8773" rIns="0" bIns="0" numCol="1" rtlCol="0" anchor="ctr" anchorCtr="0" compatLnSpc="1">
            <a:prstTxWarp prst="textNoShape">
              <a:avLst/>
            </a:prstTxWarp>
            <a:spAutoFit/>
          </a:bodyPr>
          <a:lstStyle/>
          <a:p>
            <a:pPr marL="6499">
              <a:spcBef>
                <a:spcPts val="70"/>
              </a:spcBef>
            </a:pPr>
            <a:r>
              <a:rPr spc="15" dirty="0">
                <a:latin typeface="Microsoft YaHei"/>
                <a:cs typeface="Microsoft YaHei"/>
              </a:rPr>
              <a:t>复杂性和规模增长的解决之道</a:t>
            </a:r>
          </a:p>
        </p:txBody>
      </p:sp>
      <p:sp>
        <p:nvSpPr>
          <p:cNvPr id="4" name="object 4"/>
          <p:cNvSpPr/>
          <p:nvPr/>
        </p:nvSpPr>
        <p:spPr>
          <a:xfrm>
            <a:off x="3179803" y="1500214"/>
            <a:ext cx="4591044" cy="4125299"/>
          </a:xfrm>
          <a:prstGeom prst="rect">
            <a:avLst/>
          </a:prstGeom>
          <a:blipFill>
            <a:blip r:embed="rId2" cstate="print"/>
            <a:stretch>
              <a:fillRect/>
            </a:stretch>
          </a:blipFill>
        </p:spPr>
        <p:txBody>
          <a:bodyPr wrap="square" lIns="0" tIns="0" rIns="0" bIns="0" rtlCol="0"/>
          <a:lstStyle/>
          <a:p>
            <a:endParaRPr sz="1024"/>
          </a:p>
        </p:txBody>
      </p:sp>
      <p:sp>
        <p:nvSpPr>
          <p:cNvPr id="5" name="object 5"/>
          <p:cNvSpPr txBox="1"/>
          <p:nvPr/>
        </p:nvSpPr>
        <p:spPr>
          <a:xfrm>
            <a:off x="3694145" y="2828933"/>
            <a:ext cx="3453044" cy="1885425"/>
          </a:xfrm>
          <a:prstGeom prst="rect">
            <a:avLst/>
          </a:prstGeom>
        </p:spPr>
        <p:txBody>
          <a:bodyPr vert="horz" wrap="square" lIns="0" tIns="7149" rIns="0" bIns="0" rtlCol="0">
            <a:spAutoFit/>
          </a:bodyPr>
          <a:lstStyle/>
          <a:p>
            <a:pPr algn="ctr">
              <a:spcBef>
                <a:spcPts val="56"/>
              </a:spcBef>
              <a:tabLst>
                <a:tab pos="1392715" algn="l"/>
              </a:tabLst>
            </a:pPr>
            <a:r>
              <a:rPr sz="2738" spc="3" dirty="0">
                <a:solidFill>
                  <a:srgbClr val="FFFFFF"/>
                </a:solidFill>
                <a:latin typeface="PMingLiU"/>
                <a:cs typeface="PMingLiU"/>
              </a:rPr>
              <a:t>分治	知识</a:t>
            </a:r>
            <a:endParaRPr sz="2738" dirty="0">
              <a:latin typeface="PMingLiU"/>
              <a:cs typeface="PMingLiU"/>
            </a:endParaRPr>
          </a:p>
          <a:p>
            <a:pPr>
              <a:lnSpc>
                <a:spcPct val="100000"/>
              </a:lnSpc>
            </a:pPr>
            <a:endParaRPr sz="3275" dirty="0">
              <a:latin typeface="Times New Roman"/>
              <a:cs typeface="Times New Roman"/>
            </a:endParaRPr>
          </a:p>
          <a:p>
            <a:pPr>
              <a:lnSpc>
                <a:spcPct val="100000"/>
              </a:lnSpc>
            </a:pPr>
            <a:endParaRPr sz="3454" dirty="0">
              <a:latin typeface="Times New Roman"/>
              <a:cs typeface="Times New Roman"/>
            </a:endParaRPr>
          </a:p>
          <a:p>
            <a:pPr marL="36394" algn="ctr"/>
            <a:r>
              <a:rPr sz="2738" spc="3" dirty="0">
                <a:solidFill>
                  <a:srgbClr val="FFFFFF"/>
                </a:solidFill>
                <a:latin typeface="PMingLiU"/>
                <a:cs typeface="PMingLiU"/>
              </a:rPr>
              <a:t>抽象</a:t>
            </a:r>
            <a:endParaRPr sz="2738" dirty="0">
              <a:latin typeface="PMingLiU"/>
              <a:cs typeface="PMingLiU"/>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3772" y="44624"/>
            <a:ext cx="10055781" cy="1609344"/>
          </a:xfrm>
        </p:spPr>
        <p:txBody>
          <a:bodyPr rtlCol="0">
            <a:normAutofit/>
          </a:bodyPr>
          <a:lstStyle/>
          <a:p>
            <a:pPr>
              <a:defRPr/>
            </a:pPr>
            <a:r>
              <a:rPr lang="zh-CN" altLang="en-US" dirty="0"/>
              <a:t>合理的划分</a:t>
            </a:r>
            <a:endParaRPr lang="zh-CN" altLang="en-US" dirty="0">
              <a:solidFill>
                <a:schemeClr val="tx1">
                  <a:lumMod val="50000"/>
                  <a:lumOff val="50000"/>
                </a:schemeClr>
              </a:solidFill>
            </a:endParaRPr>
          </a:p>
        </p:txBody>
      </p:sp>
      <p:pic>
        <p:nvPicPr>
          <p:cNvPr id="5" name="图片 4" descr="fit.png"/>
          <p:cNvPicPr>
            <a:picLocks noChangeAspect="1"/>
          </p:cNvPicPr>
          <p:nvPr/>
        </p:nvPicPr>
        <p:blipFill>
          <a:blip r:embed="rId3"/>
          <a:stretch>
            <a:fillRect/>
          </a:stretch>
        </p:blipFill>
        <p:spPr>
          <a:xfrm>
            <a:off x="2566020" y="1772816"/>
            <a:ext cx="8300610" cy="45916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DC188-7696-4585-8682-3D29817C7F48}"/>
              </a:ext>
            </a:extLst>
          </p:cNvPr>
          <p:cNvSpPr>
            <a:spLocks noGrp="1"/>
          </p:cNvSpPr>
          <p:nvPr>
            <p:ph type="title"/>
          </p:nvPr>
        </p:nvSpPr>
        <p:spPr/>
        <p:txBody>
          <a:bodyPr/>
          <a:lstStyle/>
          <a:p>
            <a:r>
              <a:rPr lang="en-US" altLang="zh-CN" dirty="0"/>
              <a:t>DDD - </a:t>
            </a:r>
            <a:r>
              <a:rPr lang="zh-CN" altLang="en-US" dirty="0"/>
              <a:t>领域建模步骤参考</a:t>
            </a:r>
          </a:p>
        </p:txBody>
      </p:sp>
      <p:sp>
        <p:nvSpPr>
          <p:cNvPr id="3" name="内容占位符 2">
            <a:extLst>
              <a:ext uri="{FF2B5EF4-FFF2-40B4-BE49-F238E27FC236}">
                <a16:creationId xmlns:a16="http://schemas.microsoft.com/office/drawing/2014/main" id="{B4E152A4-7FF4-4D42-8763-8951F47ABC7C}"/>
              </a:ext>
            </a:extLst>
          </p:cNvPr>
          <p:cNvSpPr>
            <a:spLocks noGrp="1"/>
          </p:cNvSpPr>
          <p:nvPr>
            <p:ph idx="1"/>
          </p:nvPr>
        </p:nvSpPr>
        <p:spPr>
          <a:xfrm>
            <a:off x="1979612" y="1981200"/>
            <a:ext cx="8229600" cy="4616152"/>
          </a:xfrm>
        </p:spPr>
        <p:txBody>
          <a:bodyPr/>
          <a:lstStyle/>
          <a:p>
            <a:r>
              <a:rPr lang="zh-CN" altLang="en-US" sz="2000" dirty="0"/>
              <a:t>先从需求中考虑一些</a:t>
            </a:r>
            <a:r>
              <a:rPr lang="zh-CN" altLang="en-US" sz="2000" dirty="0">
                <a:solidFill>
                  <a:srgbClr val="FF0000"/>
                </a:solidFill>
              </a:rPr>
              <a:t>业务场景</a:t>
            </a:r>
            <a:r>
              <a:rPr lang="zh-CN" altLang="en-US" sz="2000" dirty="0"/>
              <a:t>，和领域专家交谈场景的过程，从中识别出一些明显的</a:t>
            </a:r>
            <a:r>
              <a:rPr lang="zh-CN" altLang="en-US" sz="2000" dirty="0">
                <a:solidFill>
                  <a:srgbClr val="FF0000"/>
                </a:solidFill>
              </a:rPr>
              <a:t>领域概念</a:t>
            </a:r>
            <a:r>
              <a:rPr lang="zh-CN" altLang="en-US" sz="2000" dirty="0"/>
              <a:t>，以及它们的</a:t>
            </a:r>
            <a:r>
              <a:rPr lang="zh-CN" altLang="en-US" sz="2000" dirty="0">
                <a:solidFill>
                  <a:srgbClr val="FF0000"/>
                </a:solidFill>
              </a:rPr>
              <a:t>关联</a:t>
            </a:r>
            <a:r>
              <a:rPr lang="zh-CN" altLang="en-US" sz="2000" dirty="0"/>
              <a:t>，关联可以暂时没有方向但需要有（</a:t>
            </a:r>
            <a:r>
              <a:rPr lang="en-US" altLang="zh-CN" sz="2000" dirty="0"/>
              <a:t>1</a:t>
            </a:r>
            <a:r>
              <a:rPr lang="zh-CN" altLang="en-US" sz="2000" dirty="0"/>
              <a:t>：</a:t>
            </a:r>
            <a:r>
              <a:rPr lang="en-US" altLang="zh-CN" sz="2000" dirty="0"/>
              <a:t>1</a:t>
            </a:r>
            <a:r>
              <a:rPr lang="zh-CN" altLang="en-US" sz="2000" dirty="0"/>
              <a:t>，</a:t>
            </a:r>
            <a:r>
              <a:rPr lang="en-US" altLang="zh-CN" sz="2000" dirty="0"/>
              <a:t>1</a:t>
            </a:r>
            <a:r>
              <a:rPr lang="zh-CN" altLang="en-US" sz="2000" dirty="0"/>
              <a:t>：</a:t>
            </a:r>
            <a:r>
              <a:rPr lang="en-US" altLang="zh-CN" sz="2000" dirty="0"/>
              <a:t>N</a:t>
            </a:r>
            <a:r>
              <a:rPr lang="zh-CN" altLang="en-US" sz="2000" dirty="0"/>
              <a:t>，</a:t>
            </a:r>
            <a:r>
              <a:rPr lang="en-US" altLang="zh-CN" sz="2000" dirty="0"/>
              <a:t>M</a:t>
            </a:r>
            <a:r>
              <a:rPr lang="zh-CN" altLang="en-US" sz="2000" dirty="0"/>
              <a:t>：</a:t>
            </a:r>
            <a:r>
              <a:rPr lang="en-US" altLang="zh-CN" sz="2000" dirty="0"/>
              <a:t>N</a:t>
            </a:r>
            <a:r>
              <a:rPr lang="zh-CN" altLang="en-US" sz="2000" dirty="0"/>
              <a:t>）这些关系；可以用文字精确的没有歧义的描述出每个领域概念的涵义以及包含的主要信息；</a:t>
            </a:r>
          </a:p>
          <a:p>
            <a:r>
              <a:rPr lang="zh-CN" altLang="en-US" sz="2000" dirty="0"/>
              <a:t>根据上面分析得到的领域概念建立一个</a:t>
            </a:r>
            <a:r>
              <a:rPr lang="zh-CN" altLang="en-US" sz="2000" dirty="0">
                <a:solidFill>
                  <a:srgbClr val="FF0000"/>
                </a:solidFill>
              </a:rPr>
              <a:t>初步的领域模型</a:t>
            </a:r>
          </a:p>
          <a:p>
            <a:r>
              <a:rPr lang="zh-CN" altLang="en-US" sz="2000" dirty="0"/>
              <a:t>分析主要的软件应用程序功能，识别出主要的应用层的类；这样有助于及早发现哪些是应用层的职责，哪些是领域层的职责；</a:t>
            </a:r>
          </a:p>
          <a:p>
            <a:r>
              <a:rPr lang="zh-CN" altLang="en-US" sz="2000" dirty="0"/>
              <a:t>进一步分析领域模型，识别出哪些是</a:t>
            </a:r>
            <a:r>
              <a:rPr lang="zh-CN" altLang="en-US" sz="2000" dirty="0">
                <a:solidFill>
                  <a:srgbClr val="FF0000"/>
                </a:solidFill>
              </a:rPr>
              <a:t>实体</a:t>
            </a:r>
            <a:r>
              <a:rPr lang="zh-CN" altLang="en-US" sz="2000" dirty="0"/>
              <a:t>，哪些是</a:t>
            </a:r>
            <a:r>
              <a:rPr lang="zh-CN" altLang="en-US" sz="2000" dirty="0">
                <a:solidFill>
                  <a:srgbClr val="FF0000"/>
                </a:solidFill>
              </a:rPr>
              <a:t>值对象</a:t>
            </a:r>
            <a:r>
              <a:rPr lang="zh-CN" altLang="en-US" sz="2000" dirty="0"/>
              <a:t>，哪些是</a:t>
            </a:r>
            <a:r>
              <a:rPr lang="zh-CN" altLang="en-US" sz="2000" dirty="0">
                <a:solidFill>
                  <a:srgbClr val="FF0000"/>
                </a:solidFill>
              </a:rPr>
              <a:t>领域服务</a:t>
            </a:r>
            <a:r>
              <a:rPr lang="zh-CN" altLang="en-US" sz="2000" dirty="0"/>
              <a:t>；</a:t>
            </a:r>
            <a:endParaRPr lang="en-US" altLang="zh-CN" sz="2000" dirty="0"/>
          </a:p>
          <a:p>
            <a:r>
              <a:rPr lang="zh-CN" altLang="en-US" sz="2000" dirty="0"/>
              <a:t>分析</a:t>
            </a:r>
            <a:r>
              <a:rPr lang="zh-CN" altLang="en-US" sz="2000" dirty="0">
                <a:solidFill>
                  <a:srgbClr val="FF0000"/>
                </a:solidFill>
              </a:rPr>
              <a:t>关联</a:t>
            </a:r>
            <a:r>
              <a:rPr lang="zh-CN" altLang="en-US" sz="2000" dirty="0"/>
              <a:t>，通过对业务的更深入分析以及各种</a:t>
            </a:r>
            <a:r>
              <a:rPr lang="zh-CN" altLang="en-US" sz="2000" dirty="0">
                <a:solidFill>
                  <a:srgbClr val="FF0000"/>
                </a:solidFill>
              </a:rPr>
              <a:t>软件设计原则及性能方面</a:t>
            </a:r>
            <a:r>
              <a:rPr lang="zh-CN" altLang="en-US" sz="2000" dirty="0"/>
              <a:t>的权衡，明确关联的方向或者</a:t>
            </a:r>
            <a:r>
              <a:rPr lang="zh-CN" altLang="en-US" sz="2000" dirty="0">
                <a:solidFill>
                  <a:srgbClr val="FF0000"/>
                </a:solidFill>
              </a:rPr>
              <a:t>去掉一些不需要的关联</a:t>
            </a:r>
            <a:r>
              <a:rPr lang="zh-CN" altLang="en-US" sz="2000" dirty="0"/>
              <a:t>；</a:t>
            </a:r>
          </a:p>
          <a:p>
            <a:endParaRPr lang="zh-CN" altLang="en-US" sz="2000" dirty="0"/>
          </a:p>
        </p:txBody>
      </p:sp>
    </p:spTree>
    <p:extLst>
      <p:ext uri="{BB962C8B-B14F-4D97-AF65-F5344CB8AC3E}">
        <p14:creationId xmlns:p14="http://schemas.microsoft.com/office/powerpoint/2010/main" val="406325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DC188-7696-4585-8682-3D29817C7F48}"/>
              </a:ext>
            </a:extLst>
          </p:cNvPr>
          <p:cNvSpPr>
            <a:spLocks noGrp="1"/>
          </p:cNvSpPr>
          <p:nvPr>
            <p:ph type="title"/>
          </p:nvPr>
        </p:nvSpPr>
        <p:spPr/>
        <p:txBody>
          <a:bodyPr/>
          <a:lstStyle/>
          <a:p>
            <a:r>
              <a:rPr lang="en-US" altLang="zh-CN" dirty="0"/>
              <a:t>DDD - </a:t>
            </a:r>
            <a:r>
              <a:rPr lang="zh-CN" altLang="en-US" dirty="0"/>
              <a:t>领域建模步骤参考</a:t>
            </a:r>
          </a:p>
        </p:txBody>
      </p:sp>
      <p:sp>
        <p:nvSpPr>
          <p:cNvPr id="3" name="内容占位符 2">
            <a:extLst>
              <a:ext uri="{FF2B5EF4-FFF2-40B4-BE49-F238E27FC236}">
                <a16:creationId xmlns:a16="http://schemas.microsoft.com/office/drawing/2014/main" id="{B4E152A4-7FF4-4D42-8763-8951F47ABC7C}"/>
              </a:ext>
            </a:extLst>
          </p:cNvPr>
          <p:cNvSpPr>
            <a:spLocks noGrp="1"/>
          </p:cNvSpPr>
          <p:nvPr>
            <p:ph idx="1"/>
          </p:nvPr>
        </p:nvSpPr>
        <p:spPr>
          <a:xfrm>
            <a:off x="1979612" y="1981200"/>
            <a:ext cx="8363272" cy="4616152"/>
          </a:xfrm>
        </p:spPr>
        <p:txBody>
          <a:bodyPr/>
          <a:lstStyle/>
          <a:p>
            <a:r>
              <a:rPr lang="zh-CN" altLang="en-US" sz="2000" dirty="0"/>
              <a:t>找出</a:t>
            </a:r>
            <a:r>
              <a:rPr lang="zh-CN" altLang="en-US" sz="2000" dirty="0">
                <a:solidFill>
                  <a:srgbClr val="FF0000"/>
                </a:solidFill>
              </a:rPr>
              <a:t>聚合边界及聚合根</a:t>
            </a:r>
            <a:r>
              <a:rPr lang="zh-CN" altLang="en-US" sz="2000" dirty="0"/>
              <a:t>，这是一件很有难度的事情；因为你在分析的过程中往往会碰到很多模棱两可的难以清晰判断的选择问题，所以，需要我们平时一些分析经验的积累才能找出正确的聚合根；</a:t>
            </a:r>
          </a:p>
          <a:p>
            <a:r>
              <a:rPr lang="zh-CN" altLang="en-US" sz="2000" dirty="0"/>
              <a:t>为聚合根</a:t>
            </a:r>
            <a:r>
              <a:rPr lang="zh-CN" altLang="en-US" sz="2000" dirty="0">
                <a:solidFill>
                  <a:srgbClr val="FF0000"/>
                </a:solidFill>
              </a:rPr>
              <a:t>分配仓储</a:t>
            </a:r>
            <a:r>
              <a:rPr lang="zh-CN" altLang="en-US" sz="2000" dirty="0"/>
              <a:t>，为每个聚合分配一个仓储，此时只要设计好仓储的接口即可；</a:t>
            </a:r>
          </a:p>
          <a:p>
            <a:r>
              <a:rPr lang="zh-CN" altLang="en-US" sz="2000" dirty="0">
                <a:solidFill>
                  <a:srgbClr val="FF0000"/>
                </a:solidFill>
              </a:rPr>
              <a:t>走查场景</a:t>
            </a:r>
            <a:r>
              <a:rPr lang="zh-CN" altLang="en-US" sz="2000" dirty="0"/>
              <a:t>，确定我们设计的领域模型能够有效地解决业务需求；</a:t>
            </a:r>
          </a:p>
          <a:p>
            <a:r>
              <a:rPr lang="zh-CN" altLang="en-US" sz="2000" dirty="0"/>
              <a:t>考虑如何创建领域实体或值对象，是通过工厂还是直接通过构造函数； </a:t>
            </a:r>
          </a:p>
          <a:p>
            <a:r>
              <a:rPr lang="zh-CN" altLang="en-US" sz="2000" dirty="0"/>
              <a:t>停下来</a:t>
            </a:r>
            <a:r>
              <a:rPr lang="zh-CN" altLang="en-US" sz="2000" dirty="0">
                <a:solidFill>
                  <a:srgbClr val="FF0000"/>
                </a:solidFill>
              </a:rPr>
              <a:t>重构模型</a:t>
            </a:r>
            <a:r>
              <a:rPr lang="zh-CN" altLang="en-US" sz="2000" dirty="0"/>
              <a:t>。寻找模型中觉得有些疑问或者是蹩脚的地方，比如思考一些对象应该通过关联导航得到还是应该从仓储获取？聚合设计的是否正确？考虑模型的性能怎样，等等；</a:t>
            </a:r>
          </a:p>
        </p:txBody>
      </p:sp>
    </p:spTree>
    <p:extLst>
      <p:ext uri="{BB962C8B-B14F-4D97-AF65-F5344CB8AC3E}">
        <p14:creationId xmlns:p14="http://schemas.microsoft.com/office/powerpoint/2010/main" val="31598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EBEF62-0595-41F3-8C41-E3E42933DBEB}"/>
              </a:ext>
            </a:extLst>
          </p:cNvPr>
          <p:cNvSpPr>
            <a:spLocks noGrp="1"/>
          </p:cNvSpPr>
          <p:nvPr>
            <p:ph type="title"/>
          </p:nvPr>
        </p:nvSpPr>
        <p:spPr/>
        <p:txBody>
          <a:bodyPr/>
          <a:lstStyle/>
          <a:p>
            <a:r>
              <a:rPr lang="en-US" altLang="zh-CN" spc="-102" dirty="0">
                <a:ln w="3175">
                  <a:noFill/>
                </a:ln>
                <a:cs typeface="Segoe UI" pitchFamily="34" charset="0"/>
              </a:rPr>
              <a:t>.NET</a:t>
            </a:r>
            <a:r>
              <a:rPr lang="zh-CN" altLang="en-US" spc="-102" dirty="0">
                <a:ln w="3175">
                  <a:noFill/>
                </a:ln>
                <a:cs typeface="Segoe UI" pitchFamily="34" charset="0"/>
              </a:rPr>
              <a:t>微服务架构指南</a:t>
            </a:r>
            <a:endParaRPr lang="zh-CN" altLang="en-US" dirty="0"/>
          </a:p>
        </p:txBody>
      </p:sp>
      <p:sp>
        <p:nvSpPr>
          <p:cNvPr id="6" name="Text Placeholder 4">
            <a:extLst>
              <a:ext uri="{FF2B5EF4-FFF2-40B4-BE49-F238E27FC236}">
                <a16:creationId xmlns:a16="http://schemas.microsoft.com/office/drawing/2014/main" id="{C976E760-A8E0-4BC1-BC9B-F4BF50E9E922}"/>
              </a:ext>
            </a:extLst>
          </p:cNvPr>
          <p:cNvSpPr txBox="1"/>
          <p:nvPr/>
        </p:nvSpPr>
        <p:spPr>
          <a:xfrm>
            <a:off x="1629916" y="1736763"/>
            <a:ext cx="4104456" cy="603243"/>
          </a:xfrm>
          <a:prstGeom prst="rect">
            <a:avLst/>
          </a:prstGeom>
        </p:spPr>
        <p:txBody>
          <a:bodyPr/>
          <a:lstStyle>
            <a:lvl1pPr marL="342900" marR="0" indent="-3429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2355" dirty="0">
                <a:gradFill>
                  <a:gsLst>
                    <a:gs pos="1250">
                      <a:srgbClr val="505050"/>
                    </a:gs>
                    <a:gs pos="100000">
                      <a:srgbClr val="505050"/>
                    </a:gs>
                  </a:gsLst>
                  <a:lin ang="5400000" scaled="0"/>
                </a:gradFill>
                <a:latin typeface="Segoe UI Semibold" panose="020B0702040204020203" pitchFamily="34" charset="0"/>
                <a:cs typeface="Segoe UI Semibold" panose="020B0702040204020203" pitchFamily="34" charset="0"/>
              </a:rPr>
              <a:t>电子书 </a:t>
            </a:r>
            <a:r>
              <a:rPr lang="en-US" sz="1765"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hlinkClick r:id="rId3"/>
              </a:rPr>
              <a:t>aka.ms/</a:t>
            </a:r>
            <a:r>
              <a:rPr lang="en-US" sz="1765" dirty="0" err="1">
                <a:gradFill>
                  <a:gsLst>
                    <a:gs pos="1250">
                      <a:srgbClr val="505050"/>
                    </a:gs>
                    <a:gs pos="100000">
                      <a:srgbClr val="505050"/>
                    </a:gs>
                  </a:gsLst>
                  <a:lin ang="5400000" scaled="0"/>
                </a:gradFill>
                <a:latin typeface="Segoe UI" panose="020B0502040204020203" pitchFamily="34" charset="0"/>
                <a:cs typeface="Segoe UI" panose="020B0502040204020203" pitchFamily="34" charset="0"/>
                <a:hlinkClick r:id="rId3"/>
              </a:rPr>
              <a:t>MicroservicesEbook</a:t>
            </a:r>
            <a:r>
              <a:rPr lang="en-US" sz="1765"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 </a:t>
            </a:r>
          </a:p>
        </p:txBody>
      </p:sp>
      <p:sp>
        <p:nvSpPr>
          <p:cNvPr id="7" name="Text Placeholder 4">
            <a:extLst>
              <a:ext uri="{FF2B5EF4-FFF2-40B4-BE49-F238E27FC236}">
                <a16:creationId xmlns:a16="http://schemas.microsoft.com/office/drawing/2014/main" id="{260215D7-D568-4981-B0B7-0D0841712333}"/>
              </a:ext>
            </a:extLst>
          </p:cNvPr>
          <p:cNvSpPr txBox="1"/>
          <p:nvPr/>
        </p:nvSpPr>
        <p:spPr>
          <a:xfrm>
            <a:off x="5118164" y="1748225"/>
            <a:ext cx="7055531" cy="728345"/>
          </a:xfrm>
          <a:prstGeom prst="rect">
            <a:avLst/>
          </a:prstGeom>
        </p:spPr>
        <p:txBody>
          <a:bodyPr/>
          <a:lstStyle>
            <a:lvl1pPr marL="342900" marR="0" indent="-3429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buNone/>
              <a:defRPr/>
            </a:pPr>
            <a:r>
              <a:rPr lang="zh-CN" altLang="en-US" sz="2355" dirty="0">
                <a:gradFill>
                  <a:gsLst>
                    <a:gs pos="1250">
                      <a:srgbClr val="505050"/>
                    </a:gs>
                    <a:gs pos="100000">
                      <a:srgbClr val="505050"/>
                    </a:gs>
                  </a:gsLst>
                  <a:lin ang="5400000" scaled="0"/>
                </a:gradFill>
                <a:latin typeface="Segoe UI Semibold" panose="020B0702040204020203" pitchFamily="34" charset="0"/>
                <a:cs typeface="Segoe UI Semibold" panose="020B0702040204020203" pitchFamily="34" charset="0"/>
              </a:rPr>
              <a:t>参考应用程序 </a:t>
            </a:r>
            <a:r>
              <a:rPr lang="en-US" sz="1765"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hlinkClick r:id="rId4"/>
              </a:rPr>
              <a:t>aka.ms/</a:t>
            </a:r>
            <a:r>
              <a:rPr lang="en-US" sz="1765" dirty="0" err="1">
                <a:gradFill>
                  <a:gsLst>
                    <a:gs pos="1250">
                      <a:srgbClr val="505050"/>
                    </a:gs>
                    <a:gs pos="100000">
                      <a:srgbClr val="505050"/>
                    </a:gs>
                  </a:gsLst>
                  <a:lin ang="5400000" scaled="0"/>
                </a:gradFill>
                <a:latin typeface="Segoe UI" panose="020B0502040204020203" pitchFamily="34" charset="0"/>
                <a:cs typeface="Segoe UI" panose="020B0502040204020203" pitchFamily="34" charset="0"/>
                <a:hlinkClick r:id="rId4"/>
              </a:rPr>
              <a:t>MicroservicesArchitecture</a:t>
            </a:r>
            <a:endParaRPr lang="en-US" sz="1765" dirty="0">
              <a:gradFill>
                <a:gsLst>
                  <a:gs pos="1250">
                    <a:srgbClr val="505050"/>
                  </a:gs>
                  <a:gs pos="100000">
                    <a:srgbClr val="505050"/>
                  </a:gs>
                </a:gsLst>
                <a:lin ang="5400000" scaled="0"/>
              </a:gradFill>
              <a:latin typeface="Segoe UI Light" panose="020B0502040204020203"/>
            </a:endParaRPr>
          </a:p>
        </p:txBody>
      </p:sp>
      <p:pic>
        <p:nvPicPr>
          <p:cNvPr id="8" name="Picture 23">
            <a:extLst>
              <a:ext uri="{FF2B5EF4-FFF2-40B4-BE49-F238E27FC236}">
                <a16:creationId xmlns:a16="http://schemas.microsoft.com/office/drawing/2014/main" id="{3243A44C-CFF8-4C74-B789-ACDE7E455B04}"/>
              </a:ext>
            </a:extLst>
          </p:cNvPr>
          <p:cNvPicPr>
            <a:picLocks noChangeAspect="1"/>
          </p:cNvPicPr>
          <p:nvPr/>
        </p:nvPicPr>
        <p:blipFill>
          <a:blip r:embed="rId5"/>
          <a:stretch>
            <a:fillRect/>
          </a:stretch>
        </p:blipFill>
        <p:spPr>
          <a:xfrm>
            <a:off x="5590356" y="2276872"/>
            <a:ext cx="5904656" cy="3888432"/>
          </a:xfrm>
          <a:prstGeom prst="rect">
            <a:avLst/>
          </a:prstGeom>
        </p:spPr>
      </p:pic>
      <p:pic>
        <p:nvPicPr>
          <p:cNvPr id="9" name="Picture 11">
            <a:extLst>
              <a:ext uri="{FF2B5EF4-FFF2-40B4-BE49-F238E27FC236}">
                <a16:creationId xmlns:a16="http://schemas.microsoft.com/office/drawing/2014/main" id="{40820474-B1E2-4DFA-81CB-B36159395D4A}"/>
              </a:ext>
            </a:extLst>
          </p:cNvPr>
          <p:cNvPicPr>
            <a:picLocks noChangeAspect="1"/>
          </p:cNvPicPr>
          <p:nvPr/>
        </p:nvPicPr>
        <p:blipFill>
          <a:blip r:embed="rId6"/>
          <a:stretch>
            <a:fillRect/>
          </a:stretch>
        </p:blipFill>
        <p:spPr>
          <a:xfrm>
            <a:off x="1815330" y="2276872"/>
            <a:ext cx="3096343" cy="3888432"/>
          </a:xfrm>
          <a:prstGeom prst="rect">
            <a:avLst/>
          </a:prstGeom>
        </p:spPr>
      </p:pic>
      <p:sp>
        <p:nvSpPr>
          <p:cNvPr id="2" name="矩形 1">
            <a:extLst>
              <a:ext uri="{FF2B5EF4-FFF2-40B4-BE49-F238E27FC236}">
                <a16:creationId xmlns:a16="http://schemas.microsoft.com/office/drawing/2014/main" id="{A5979A49-8AC8-4252-9A1F-60A69C681C57}"/>
              </a:ext>
            </a:extLst>
          </p:cNvPr>
          <p:cNvSpPr/>
          <p:nvPr/>
        </p:nvSpPr>
        <p:spPr>
          <a:xfrm>
            <a:off x="1773932" y="6232286"/>
            <a:ext cx="10101944" cy="461665"/>
          </a:xfrm>
          <a:prstGeom prst="rect">
            <a:avLst/>
          </a:prstGeom>
        </p:spPr>
        <p:txBody>
          <a:bodyPr wrap="square">
            <a:spAutoFit/>
          </a:bodyPr>
          <a:lstStyle/>
          <a:p>
            <a:r>
              <a:rPr lang="en-US" altLang="zh-CN" dirty="0">
                <a:hlinkClick r:id="rId7"/>
              </a:rPr>
              <a:t>https://docs.microsoft.com/zh-cn/dotnet/standard/microservices-architecture/ </a:t>
            </a:r>
            <a:endParaRPr lang="zh-CN" altLang="en-US" dirty="0"/>
          </a:p>
        </p:txBody>
      </p:sp>
    </p:spTree>
    <p:extLst>
      <p:ext uri="{BB962C8B-B14F-4D97-AF65-F5344CB8AC3E}">
        <p14:creationId xmlns:p14="http://schemas.microsoft.com/office/powerpoint/2010/main" val="77108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21B78-6702-4EF4-9528-032881471DE4}"/>
              </a:ext>
            </a:extLst>
          </p:cNvPr>
          <p:cNvPicPr>
            <a:picLocks noChangeAspect="1"/>
          </p:cNvPicPr>
          <p:nvPr/>
        </p:nvPicPr>
        <p:blipFill>
          <a:blip r:embed="rId3"/>
          <a:stretch>
            <a:fillRect/>
          </a:stretch>
        </p:blipFill>
        <p:spPr>
          <a:xfrm>
            <a:off x="499577" y="401051"/>
            <a:ext cx="11326900" cy="6055900"/>
          </a:xfrm>
          <a:prstGeom prst="rect">
            <a:avLst/>
          </a:prstGeom>
        </p:spPr>
      </p:pic>
      <p:sp>
        <p:nvSpPr>
          <p:cNvPr id="5" name="Rectangle 4">
            <a:extLst>
              <a:ext uri="{FF2B5EF4-FFF2-40B4-BE49-F238E27FC236}">
                <a16:creationId xmlns:a16="http://schemas.microsoft.com/office/drawing/2014/main" id="{90082051-597F-4AA8-8313-1A16BAAD51CD}"/>
              </a:ext>
            </a:extLst>
          </p:cNvPr>
          <p:cNvSpPr/>
          <p:nvPr/>
        </p:nvSpPr>
        <p:spPr>
          <a:xfrm>
            <a:off x="2891838" y="6137349"/>
            <a:ext cx="6405148" cy="307697"/>
          </a:xfrm>
          <a:prstGeom prst="rect">
            <a:avLst/>
          </a:prstGeom>
        </p:spPr>
        <p:txBody>
          <a:bodyPr wrap="square">
            <a:spAutoFit/>
          </a:bodyPr>
          <a:lstStyle/>
          <a:p>
            <a:pPr algn="ctr" defTabSz="914069">
              <a:defRPr/>
            </a:pPr>
            <a:r>
              <a:rPr lang="en-US" sz="1400" dirty="0">
                <a:gradFill>
                  <a:gsLst>
                    <a:gs pos="0">
                      <a:schemeClr val="accent1"/>
                    </a:gs>
                    <a:gs pos="100000">
                      <a:schemeClr val="accent1"/>
                    </a:gs>
                  </a:gsLst>
                  <a:lin ang="5400000" scaled="0"/>
                </a:gradFill>
                <a:latin typeface="Segoe UI"/>
                <a:hlinkClick r:id="rId4">
                  <a:extLst>
                    <a:ext uri="{A12FA001-AC4F-418D-AE19-62706E023703}">
                      <ahyp:hlinkClr xmlns:ahyp="http://schemas.microsoft.com/office/drawing/2018/hyperlinkcolor" val="tx"/>
                    </a:ext>
                  </a:extLst>
                </a:hlinkClick>
              </a:rPr>
              <a:t>https://github.com/dotnet-architecture/eShopOnContainers</a:t>
            </a:r>
            <a:r>
              <a:rPr lang="en-US" sz="1400" dirty="0">
                <a:gradFill>
                  <a:gsLst>
                    <a:gs pos="0">
                      <a:schemeClr val="accent1"/>
                    </a:gs>
                    <a:gs pos="100000">
                      <a:schemeClr val="accent1"/>
                    </a:gs>
                  </a:gsLst>
                  <a:lin ang="5400000" scaled="0"/>
                </a:gradFill>
                <a:latin typeface="Segoe UI"/>
              </a:rPr>
              <a:t> </a:t>
            </a:r>
          </a:p>
        </p:txBody>
      </p:sp>
      <p:sp>
        <p:nvSpPr>
          <p:cNvPr id="6" name="Rectangle: Rounded Corners 5">
            <a:extLst>
              <a:ext uri="{FF2B5EF4-FFF2-40B4-BE49-F238E27FC236}">
                <a16:creationId xmlns:a16="http://schemas.microsoft.com/office/drawing/2014/main" id="{BD715930-9F48-47C5-9D3E-AE74B0490CDF}"/>
              </a:ext>
            </a:extLst>
          </p:cNvPr>
          <p:cNvSpPr/>
          <p:nvPr/>
        </p:nvSpPr>
        <p:spPr bwMode="auto">
          <a:xfrm>
            <a:off x="4966519" y="2150409"/>
            <a:ext cx="1865385" cy="3854305"/>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3" rIns="0" bIns="23313" numCol="1" rtlCol="0" anchor="ctr" anchorCtr="0" compatLnSpc="1">
            <a:prstTxWarp prst="textNoShape">
              <a:avLst/>
            </a:prstTxWarp>
          </a:bodyPr>
          <a:lstStyle/>
          <a:p>
            <a:pPr algn="ctr" defTabSz="46609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7" name="Rectangle: Rounded Corners 6">
            <a:extLst>
              <a:ext uri="{FF2B5EF4-FFF2-40B4-BE49-F238E27FC236}">
                <a16:creationId xmlns:a16="http://schemas.microsoft.com/office/drawing/2014/main" id="{588F663E-E516-4A27-824A-2A7DF1C29E87}"/>
              </a:ext>
            </a:extLst>
          </p:cNvPr>
          <p:cNvSpPr/>
          <p:nvPr/>
        </p:nvSpPr>
        <p:spPr bwMode="auto">
          <a:xfrm>
            <a:off x="8839011" y="3289337"/>
            <a:ext cx="709299" cy="469778"/>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3" rIns="0" bIns="23313" numCol="1" rtlCol="0" anchor="ctr" anchorCtr="0" compatLnSpc="1">
            <a:prstTxWarp prst="textNoShape">
              <a:avLst/>
            </a:prstTxWarp>
          </a:bodyPr>
          <a:lstStyle/>
          <a:p>
            <a:pPr algn="ctr" defTabSz="46609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pic>
        <p:nvPicPr>
          <p:cNvPr id="8" name="Picture 16" descr="Image result for &quot;Azure Container Service&quot; icon">
            <a:extLst>
              <a:ext uri="{FF2B5EF4-FFF2-40B4-BE49-F238E27FC236}">
                <a16:creationId xmlns:a16="http://schemas.microsoft.com/office/drawing/2014/main" id="{E6213ED7-7D38-4402-BA43-1BC45BD51A8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22235" y="6116847"/>
            <a:ext cx="501644" cy="501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Image result for &quot;Kubernetes&quot; icon">
            <a:extLst>
              <a:ext uri="{FF2B5EF4-FFF2-40B4-BE49-F238E27FC236}">
                <a16:creationId xmlns:a16="http://schemas.microsoft.com/office/drawing/2014/main" id="{85585182-1794-477C-897A-162DFA2DCE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38103" y="6169340"/>
            <a:ext cx="376961" cy="3669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749887-E6A6-434D-9B15-2A34A58ABA64}"/>
              </a:ext>
            </a:extLst>
          </p:cNvPr>
          <p:cNvSpPr/>
          <p:nvPr/>
        </p:nvSpPr>
        <p:spPr>
          <a:xfrm>
            <a:off x="9641964" y="6228570"/>
            <a:ext cx="501645" cy="307697"/>
          </a:xfrm>
          <a:prstGeom prst="rect">
            <a:avLst/>
          </a:prstGeom>
        </p:spPr>
        <p:txBody>
          <a:bodyPr wrap="square">
            <a:spAutoFit/>
          </a:bodyPr>
          <a:lstStyle/>
          <a:p>
            <a:pPr defTabSz="914069">
              <a:defRPr/>
            </a:pPr>
            <a:r>
              <a:rPr lang="en-US" sz="1400" dirty="0">
                <a:gradFill>
                  <a:gsLst>
                    <a:gs pos="0">
                      <a:schemeClr val="tx1"/>
                    </a:gs>
                    <a:gs pos="100000">
                      <a:schemeClr val="tx1"/>
                    </a:gs>
                  </a:gsLst>
                  <a:lin ang="5400000" scaled="0"/>
                </a:gradFill>
                <a:latin typeface="Segoe UI"/>
              </a:rPr>
              <a:t>AKS</a:t>
            </a:r>
          </a:p>
        </p:txBody>
      </p:sp>
      <p:sp>
        <p:nvSpPr>
          <p:cNvPr id="2" name="Arrow: Curved Up 1">
            <a:extLst>
              <a:ext uri="{FF2B5EF4-FFF2-40B4-BE49-F238E27FC236}">
                <a16:creationId xmlns:a16="http://schemas.microsoft.com/office/drawing/2014/main" id="{8F1ECA13-E415-4F74-8581-0B240B796157}"/>
              </a:ext>
            </a:extLst>
          </p:cNvPr>
          <p:cNvSpPr/>
          <p:nvPr/>
        </p:nvSpPr>
        <p:spPr bwMode="auto">
          <a:xfrm rot="2593507">
            <a:off x="9155275" y="6268899"/>
            <a:ext cx="571810" cy="419421"/>
          </a:xfrm>
          <a:prstGeom prst="curvedUpArrow">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3" rIns="0" bIns="23313" numCol="1" rtlCol="0" anchor="ctr" anchorCtr="0" compatLnSpc="1">
            <a:prstTxWarp prst="textNoShape">
              <a:avLst/>
            </a:prstTxWarp>
          </a:bodyPr>
          <a:lstStyle/>
          <a:p>
            <a:pPr algn="ctr" defTabSz="46609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1" name="Rectangle: Rounded Corners 10">
            <a:extLst>
              <a:ext uri="{FF2B5EF4-FFF2-40B4-BE49-F238E27FC236}">
                <a16:creationId xmlns:a16="http://schemas.microsoft.com/office/drawing/2014/main" id="{1E1B59C2-669B-4CA5-9F0A-41FF7BFEA6FD}"/>
              </a:ext>
            </a:extLst>
          </p:cNvPr>
          <p:cNvSpPr/>
          <p:nvPr/>
        </p:nvSpPr>
        <p:spPr bwMode="auto">
          <a:xfrm>
            <a:off x="9054975" y="6132779"/>
            <a:ext cx="2194691" cy="585712"/>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3" rIns="0" bIns="23313" numCol="1" rtlCol="0" anchor="ctr" anchorCtr="0" compatLnSpc="1">
            <a:prstTxWarp prst="textNoShape">
              <a:avLst/>
            </a:prstTxWarp>
          </a:bodyPr>
          <a:lstStyle/>
          <a:p>
            <a:pPr algn="ctr" defTabSz="46609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2" name="Rectangle 11">
            <a:extLst>
              <a:ext uri="{FF2B5EF4-FFF2-40B4-BE49-F238E27FC236}">
                <a16:creationId xmlns:a16="http://schemas.microsoft.com/office/drawing/2014/main" id="{E933106D-E3C5-4427-9328-2A25F350C96F}"/>
              </a:ext>
            </a:extLst>
          </p:cNvPr>
          <p:cNvSpPr/>
          <p:nvPr/>
        </p:nvSpPr>
        <p:spPr>
          <a:xfrm>
            <a:off x="4933310" y="1450112"/>
            <a:ext cx="1923988" cy="400006"/>
          </a:xfrm>
          <a:prstGeom prst="rect">
            <a:avLst/>
          </a:prstGeom>
        </p:spPr>
        <p:txBody>
          <a:bodyPr wrap="square">
            <a:spAutoFit/>
          </a:bodyPr>
          <a:lstStyle/>
          <a:p>
            <a:pPr defTabSz="914069">
              <a:defRPr/>
            </a:pPr>
            <a:r>
              <a:rPr lang="en-US" sz="1999" b="1" dirty="0">
                <a:solidFill>
                  <a:srgbClr val="505050"/>
                </a:solidFill>
                <a:latin typeface="Segoe UI" panose="020B0502040204020203" pitchFamily="34" charset="0"/>
                <a:cs typeface="Segoe UI" panose="020B0502040204020203" pitchFamily="34" charset="0"/>
              </a:rPr>
              <a:t>.NET Core 2.2</a:t>
            </a:r>
          </a:p>
        </p:txBody>
      </p:sp>
      <p:sp>
        <p:nvSpPr>
          <p:cNvPr id="13" name="Rectangle: Rounded Corners 12">
            <a:extLst>
              <a:ext uri="{FF2B5EF4-FFF2-40B4-BE49-F238E27FC236}">
                <a16:creationId xmlns:a16="http://schemas.microsoft.com/office/drawing/2014/main" id="{936B60A8-350B-4D03-B8B2-24A3C48C61F7}"/>
              </a:ext>
            </a:extLst>
          </p:cNvPr>
          <p:cNvSpPr/>
          <p:nvPr/>
        </p:nvSpPr>
        <p:spPr bwMode="auto">
          <a:xfrm>
            <a:off x="4682946" y="1411363"/>
            <a:ext cx="2388885" cy="477504"/>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3" rIns="0" bIns="23313" numCol="1" rtlCol="0" anchor="ctr" anchorCtr="0" compatLnSpc="1">
            <a:prstTxWarp prst="textNoShape">
              <a:avLst/>
            </a:prstTxWarp>
          </a:bodyPr>
          <a:lstStyle/>
          <a:p>
            <a:pPr algn="ctr" defTabSz="46609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32120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893"/>
            <a:ext cx="12188825" cy="6856214"/>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8F8F8"/>
          </a:solidFill>
        </p:spPr>
        <p:txBody>
          <a:bodyPr wrap="square" lIns="0" tIns="0" rIns="0" bIns="0" rtlCol="0"/>
          <a:lstStyle/>
          <a:p>
            <a:endParaRPr sz="1799"/>
          </a:p>
        </p:txBody>
      </p:sp>
      <p:sp>
        <p:nvSpPr>
          <p:cNvPr id="3" name="object 3"/>
          <p:cNvSpPr/>
          <p:nvPr/>
        </p:nvSpPr>
        <p:spPr>
          <a:xfrm>
            <a:off x="255965" y="265999"/>
            <a:ext cx="11680322" cy="6330571"/>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sz="1799"/>
          </a:p>
        </p:txBody>
      </p:sp>
      <p:sp>
        <p:nvSpPr>
          <p:cNvPr id="4" name="object 4"/>
          <p:cNvSpPr/>
          <p:nvPr/>
        </p:nvSpPr>
        <p:spPr>
          <a:xfrm>
            <a:off x="605632" y="1197683"/>
            <a:ext cx="1098073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sz="1799"/>
          </a:p>
        </p:txBody>
      </p:sp>
      <p:sp>
        <p:nvSpPr>
          <p:cNvPr id="5" name="object 5"/>
          <p:cNvSpPr txBox="1">
            <a:spLocks noGrp="1"/>
          </p:cNvSpPr>
          <p:nvPr>
            <p:ph type="title"/>
          </p:nvPr>
        </p:nvSpPr>
        <p:spPr>
          <a:xfrm>
            <a:off x="544636" y="103990"/>
            <a:ext cx="3859795" cy="681812"/>
          </a:xfrm>
          <a:prstGeom prst="rect">
            <a:avLst/>
          </a:prstGeom>
        </p:spPr>
        <p:txBody>
          <a:bodyPr vert="horz" wrap="square" lIns="0" tIns="13332" rIns="0" bIns="0" rtlCol="0" anchor="ctr">
            <a:spAutoFit/>
          </a:bodyPr>
          <a:lstStyle/>
          <a:p>
            <a:pPr marL="12696">
              <a:lnSpc>
                <a:spcPct val="100000"/>
              </a:lnSpc>
              <a:spcBef>
                <a:spcPts val="105"/>
              </a:spcBef>
            </a:pPr>
            <a:r>
              <a:rPr sz="4299" spc="10" dirty="0"/>
              <a:t>新的模式和</a:t>
            </a:r>
            <a:r>
              <a:rPr sz="4299" spc="5" dirty="0"/>
              <a:t>技术</a:t>
            </a:r>
            <a:endParaRPr sz="4299"/>
          </a:p>
        </p:txBody>
      </p:sp>
      <p:sp>
        <p:nvSpPr>
          <p:cNvPr id="6" name="object 6"/>
          <p:cNvSpPr txBox="1"/>
          <p:nvPr/>
        </p:nvSpPr>
        <p:spPr>
          <a:xfrm>
            <a:off x="1398793" y="1224473"/>
            <a:ext cx="2706935" cy="563098"/>
          </a:xfrm>
          <a:prstGeom prst="rect">
            <a:avLst/>
          </a:prstGeom>
        </p:spPr>
        <p:txBody>
          <a:bodyPr vert="horz" wrap="square" lIns="0" tIns="15871" rIns="0" bIns="0" rtlCol="0">
            <a:spAutoFit/>
          </a:bodyPr>
          <a:lstStyle/>
          <a:p>
            <a:pPr marL="12696">
              <a:spcBef>
                <a:spcPts val="125"/>
              </a:spcBef>
            </a:pPr>
            <a:r>
              <a:rPr sz="3499" spc="15" dirty="0">
                <a:solidFill>
                  <a:srgbClr val="505050"/>
                </a:solidFill>
                <a:latin typeface="Segoe UI"/>
                <a:cs typeface="Segoe UI"/>
              </a:rPr>
              <a:t>Microservices</a:t>
            </a:r>
            <a:endParaRPr sz="3499">
              <a:latin typeface="Segoe UI"/>
              <a:cs typeface="Segoe UI"/>
            </a:endParaRPr>
          </a:p>
        </p:txBody>
      </p:sp>
      <p:sp>
        <p:nvSpPr>
          <p:cNvPr id="7" name="object 7"/>
          <p:cNvSpPr txBox="1"/>
          <p:nvPr/>
        </p:nvSpPr>
        <p:spPr>
          <a:xfrm>
            <a:off x="9479603" y="1873147"/>
            <a:ext cx="2157168" cy="444384"/>
          </a:xfrm>
          <a:prstGeom prst="rect">
            <a:avLst/>
          </a:prstGeom>
        </p:spPr>
        <p:txBody>
          <a:bodyPr vert="horz" wrap="square" lIns="0" tIns="12062" rIns="0" bIns="0" rtlCol="0">
            <a:spAutoFit/>
          </a:bodyPr>
          <a:lstStyle/>
          <a:p>
            <a:pPr marL="12696">
              <a:spcBef>
                <a:spcPts val="95"/>
              </a:spcBef>
            </a:pPr>
            <a:r>
              <a:rPr sz="2749" spc="-15" dirty="0">
                <a:solidFill>
                  <a:srgbClr val="505050"/>
                </a:solidFill>
                <a:latin typeface="Segoe UI"/>
                <a:cs typeface="Segoe UI"/>
              </a:rPr>
              <a:t>Docker</a:t>
            </a:r>
            <a:r>
              <a:rPr sz="2749" spc="-90" dirty="0">
                <a:solidFill>
                  <a:srgbClr val="505050"/>
                </a:solidFill>
                <a:latin typeface="Segoe UI"/>
                <a:cs typeface="Segoe UI"/>
              </a:rPr>
              <a:t> </a:t>
            </a:r>
            <a:r>
              <a:rPr sz="2749" spc="-10" dirty="0">
                <a:solidFill>
                  <a:srgbClr val="505050"/>
                </a:solidFill>
                <a:latin typeface="Segoe UI"/>
                <a:cs typeface="Segoe UI"/>
              </a:rPr>
              <a:t>Image</a:t>
            </a:r>
            <a:endParaRPr sz="2749">
              <a:latin typeface="Segoe UI"/>
              <a:cs typeface="Segoe UI"/>
            </a:endParaRPr>
          </a:p>
        </p:txBody>
      </p:sp>
      <p:sp>
        <p:nvSpPr>
          <p:cNvPr id="8" name="object 8"/>
          <p:cNvSpPr txBox="1"/>
          <p:nvPr/>
        </p:nvSpPr>
        <p:spPr>
          <a:xfrm>
            <a:off x="9778231" y="2343106"/>
            <a:ext cx="1829593" cy="828459"/>
          </a:xfrm>
          <a:prstGeom prst="rect">
            <a:avLst/>
          </a:prstGeom>
        </p:spPr>
        <p:txBody>
          <a:bodyPr vert="horz" wrap="square" lIns="0" tIns="79989" rIns="0" bIns="0" rtlCol="0">
            <a:spAutoFit/>
          </a:bodyPr>
          <a:lstStyle/>
          <a:p>
            <a:pPr marL="12696">
              <a:spcBef>
                <a:spcPts val="630"/>
              </a:spcBef>
            </a:pPr>
            <a:r>
              <a:rPr sz="1949" spc="-10" dirty="0">
                <a:solidFill>
                  <a:srgbClr val="505050"/>
                </a:solidFill>
                <a:latin typeface="Segoe UI"/>
                <a:cs typeface="Segoe UI"/>
              </a:rPr>
              <a:t>Docker</a:t>
            </a:r>
            <a:r>
              <a:rPr sz="1949" spc="-20" dirty="0">
                <a:solidFill>
                  <a:srgbClr val="505050"/>
                </a:solidFill>
                <a:latin typeface="Segoe UI"/>
                <a:cs typeface="Segoe UI"/>
              </a:rPr>
              <a:t> </a:t>
            </a:r>
            <a:r>
              <a:rPr sz="1949" dirty="0">
                <a:solidFill>
                  <a:srgbClr val="505050"/>
                </a:solidFill>
                <a:latin typeface="Segoe UI"/>
                <a:cs typeface="Segoe UI"/>
              </a:rPr>
              <a:t>Registry</a:t>
            </a:r>
            <a:endParaRPr sz="1949">
              <a:latin typeface="Segoe UI"/>
              <a:cs typeface="Segoe UI"/>
            </a:endParaRPr>
          </a:p>
          <a:p>
            <a:pPr marL="253289">
              <a:spcBef>
                <a:spcPts val="630"/>
              </a:spcBef>
            </a:pPr>
            <a:r>
              <a:rPr sz="2349" spc="-15" dirty="0">
                <a:solidFill>
                  <a:srgbClr val="505050"/>
                </a:solidFill>
                <a:latin typeface="Segoe UI"/>
                <a:cs typeface="Segoe UI"/>
              </a:rPr>
              <a:t>Docker</a:t>
            </a:r>
            <a:r>
              <a:rPr sz="2349" spc="-55" dirty="0">
                <a:solidFill>
                  <a:srgbClr val="505050"/>
                </a:solidFill>
                <a:latin typeface="Segoe UI"/>
                <a:cs typeface="Segoe UI"/>
              </a:rPr>
              <a:t> </a:t>
            </a:r>
            <a:r>
              <a:rPr sz="2349" dirty="0">
                <a:solidFill>
                  <a:srgbClr val="505050"/>
                </a:solidFill>
                <a:latin typeface="Segoe UI"/>
                <a:cs typeface="Segoe UI"/>
              </a:rPr>
              <a:t>Hub</a:t>
            </a:r>
            <a:endParaRPr sz="2349">
              <a:latin typeface="Segoe UI"/>
              <a:cs typeface="Segoe UI"/>
            </a:endParaRPr>
          </a:p>
        </p:txBody>
      </p:sp>
      <p:sp>
        <p:nvSpPr>
          <p:cNvPr id="9" name="object 9"/>
          <p:cNvSpPr txBox="1"/>
          <p:nvPr/>
        </p:nvSpPr>
        <p:spPr>
          <a:xfrm>
            <a:off x="9180089" y="3202110"/>
            <a:ext cx="2742486" cy="323766"/>
          </a:xfrm>
          <a:prstGeom prst="rect">
            <a:avLst/>
          </a:prstGeom>
        </p:spPr>
        <p:txBody>
          <a:bodyPr vert="horz" wrap="square" lIns="0" tIns="13332" rIns="0" bIns="0" rtlCol="0">
            <a:spAutoFit/>
          </a:bodyPr>
          <a:lstStyle/>
          <a:p>
            <a:pPr marL="12696">
              <a:spcBef>
                <a:spcPts val="105"/>
              </a:spcBef>
            </a:pPr>
            <a:r>
              <a:rPr sz="1949" spc="-5" dirty="0">
                <a:solidFill>
                  <a:srgbClr val="505050"/>
                </a:solidFill>
                <a:latin typeface="Segoe UI"/>
                <a:cs typeface="Segoe UI"/>
              </a:rPr>
              <a:t>Azure </a:t>
            </a:r>
            <a:r>
              <a:rPr sz="1949" dirty="0">
                <a:solidFill>
                  <a:srgbClr val="505050"/>
                </a:solidFill>
                <a:latin typeface="Segoe UI"/>
                <a:cs typeface="Segoe UI"/>
              </a:rPr>
              <a:t>Container</a:t>
            </a:r>
            <a:r>
              <a:rPr sz="1949" spc="-10" dirty="0">
                <a:solidFill>
                  <a:srgbClr val="505050"/>
                </a:solidFill>
                <a:latin typeface="Segoe UI"/>
                <a:cs typeface="Segoe UI"/>
              </a:rPr>
              <a:t> </a:t>
            </a:r>
            <a:r>
              <a:rPr sz="1949" dirty="0">
                <a:solidFill>
                  <a:srgbClr val="505050"/>
                </a:solidFill>
                <a:latin typeface="Segoe UI"/>
                <a:cs typeface="Segoe UI"/>
              </a:rPr>
              <a:t>Registry</a:t>
            </a:r>
            <a:endParaRPr sz="1949">
              <a:latin typeface="Segoe UI"/>
              <a:cs typeface="Segoe UI"/>
            </a:endParaRPr>
          </a:p>
        </p:txBody>
      </p:sp>
      <p:sp>
        <p:nvSpPr>
          <p:cNvPr id="10" name="object 10"/>
          <p:cNvSpPr txBox="1"/>
          <p:nvPr/>
        </p:nvSpPr>
        <p:spPr>
          <a:xfrm>
            <a:off x="1987793" y="3256072"/>
            <a:ext cx="1293793" cy="384075"/>
          </a:xfrm>
          <a:prstGeom prst="rect">
            <a:avLst/>
          </a:prstGeom>
        </p:spPr>
        <p:txBody>
          <a:bodyPr vert="horz" wrap="square" lIns="0" tIns="12697" rIns="0" bIns="0" rtlCol="0">
            <a:spAutoFit/>
          </a:bodyPr>
          <a:lstStyle/>
          <a:p>
            <a:pPr marL="12696">
              <a:spcBef>
                <a:spcPts val="100"/>
              </a:spcBef>
            </a:pPr>
            <a:r>
              <a:rPr sz="2349" spc="-5" dirty="0">
                <a:solidFill>
                  <a:srgbClr val="505050"/>
                </a:solidFill>
                <a:latin typeface="Segoe UI"/>
                <a:cs typeface="Segoe UI"/>
              </a:rPr>
              <a:t>Event</a:t>
            </a:r>
            <a:r>
              <a:rPr sz="2349" spc="-70" dirty="0">
                <a:solidFill>
                  <a:srgbClr val="505050"/>
                </a:solidFill>
                <a:latin typeface="Segoe UI"/>
                <a:cs typeface="Segoe UI"/>
              </a:rPr>
              <a:t> </a:t>
            </a:r>
            <a:r>
              <a:rPr sz="2349" spc="-5" dirty="0">
                <a:solidFill>
                  <a:srgbClr val="505050"/>
                </a:solidFill>
                <a:latin typeface="Segoe UI"/>
                <a:cs typeface="Segoe UI"/>
              </a:rPr>
              <a:t>Bus</a:t>
            </a:r>
            <a:endParaRPr sz="2349">
              <a:latin typeface="Segoe UI"/>
              <a:cs typeface="Segoe UI"/>
            </a:endParaRPr>
          </a:p>
        </p:txBody>
      </p:sp>
      <p:sp>
        <p:nvSpPr>
          <p:cNvPr id="11" name="object 11"/>
          <p:cNvSpPr txBox="1"/>
          <p:nvPr/>
        </p:nvSpPr>
        <p:spPr>
          <a:xfrm>
            <a:off x="662258" y="4303295"/>
            <a:ext cx="1524238" cy="384075"/>
          </a:xfrm>
          <a:prstGeom prst="rect">
            <a:avLst/>
          </a:prstGeom>
        </p:spPr>
        <p:txBody>
          <a:bodyPr vert="horz" wrap="square" lIns="0" tIns="12697" rIns="0" bIns="0" rtlCol="0">
            <a:spAutoFit/>
          </a:bodyPr>
          <a:lstStyle/>
          <a:p>
            <a:pPr marL="12696">
              <a:spcBef>
                <a:spcPts val="100"/>
              </a:spcBef>
            </a:pPr>
            <a:r>
              <a:rPr sz="2349" spc="-5" dirty="0">
                <a:solidFill>
                  <a:srgbClr val="505050"/>
                </a:solidFill>
                <a:latin typeface="Segoe UI"/>
                <a:cs typeface="Segoe UI"/>
              </a:rPr>
              <a:t>Commands</a:t>
            </a:r>
            <a:endParaRPr sz="2349">
              <a:latin typeface="Segoe UI"/>
              <a:cs typeface="Segoe UI"/>
            </a:endParaRPr>
          </a:p>
        </p:txBody>
      </p:sp>
      <p:sp>
        <p:nvSpPr>
          <p:cNvPr id="12" name="object 12"/>
          <p:cNvSpPr txBox="1"/>
          <p:nvPr/>
        </p:nvSpPr>
        <p:spPr>
          <a:xfrm>
            <a:off x="986482" y="3029942"/>
            <a:ext cx="869723" cy="384075"/>
          </a:xfrm>
          <a:prstGeom prst="rect">
            <a:avLst/>
          </a:prstGeom>
        </p:spPr>
        <p:txBody>
          <a:bodyPr vert="horz" wrap="square" lIns="0" tIns="12697" rIns="0" bIns="0" rtlCol="0">
            <a:spAutoFit/>
          </a:bodyPr>
          <a:lstStyle/>
          <a:p>
            <a:pPr marL="12696">
              <a:spcBef>
                <a:spcPts val="100"/>
              </a:spcBef>
            </a:pPr>
            <a:r>
              <a:rPr sz="2349" dirty="0">
                <a:solidFill>
                  <a:srgbClr val="505050"/>
                </a:solidFill>
                <a:latin typeface="Segoe UI"/>
                <a:cs typeface="Segoe UI"/>
              </a:rPr>
              <a:t>E</a:t>
            </a:r>
            <a:r>
              <a:rPr sz="2349" spc="-15" dirty="0">
                <a:solidFill>
                  <a:srgbClr val="505050"/>
                </a:solidFill>
                <a:latin typeface="Segoe UI"/>
                <a:cs typeface="Segoe UI"/>
              </a:rPr>
              <a:t>v</a:t>
            </a:r>
            <a:r>
              <a:rPr sz="2349" dirty="0">
                <a:solidFill>
                  <a:srgbClr val="505050"/>
                </a:solidFill>
                <a:latin typeface="Segoe UI"/>
                <a:cs typeface="Segoe UI"/>
              </a:rPr>
              <a:t>en</a:t>
            </a:r>
            <a:r>
              <a:rPr sz="2349" spc="-15" dirty="0">
                <a:solidFill>
                  <a:srgbClr val="505050"/>
                </a:solidFill>
                <a:latin typeface="Segoe UI"/>
                <a:cs typeface="Segoe UI"/>
              </a:rPr>
              <a:t>t</a:t>
            </a:r>
            <a:r>
              <a:rPr sz="2349" dirty="0">
                <a:solidFill>
                  <a:srgbClr val="505050"/>
                </a:solidFill>
                <a:latin typeface="Segoe UI"/>
                <a:cs typeface="Segoe UI"/>
              </a:rPr>
              <a:t>s</a:t>
            </a:r>
            <a:endParaRPr sz="2349">
              <a:latin typeface="Segoe UI"/>
              <a:cs typeface="Segoe UI"/>
            </a:endParaRPr>
          </a:p>
        </p:txBody>
      </p:sp>
      <p:sp>
        <p:nvSpPr>
          <p:cNvPr id="13" name="object 13"/>
          <p:cNvSpPr txBox="1"/>
          <p:nvPr/>
        </p:nvSpPr>
        <p:spPr>
          <a:xfrm>
            <a:off x="7930480" y="2219640"/>
            <a:ext cx="1376956" cy="323766"/>
          </a:xfrm>
          <a:prstGeom prst="rect">
            <a:avLst/>
          </a:prstGeom>
        </p:spPr>
        <p:txBody>
          <a:bodyPr vert="horz" wrap="square" lIns="0" tIns="13332" rIns="0" bIns="0" rtlCol="0">
            <a:spAutoFit/>
          </a:bodyPr>
          <a:lstStyle/>
          <a:p>
            <a:pPr marL="12696">
              <a:spcBef>
                <a:spcPts val="105"/>
              </a:spcBef>
            </a:pPr>
            <a:r>
              <a:rPr sz="1949" spc="-10" dirty="0">
                <a:solidFill>
                  <a:srgbClr val="505050"/>
                </a:solidFill>
                <a:latin typeface="Segoe UI"/>
                <a:cs typeface="Segoe UI"/>
              </a:rPr>
              <a:t>Docker</a:t>
            </a:r>
            <a:r>
              <a:rPr sz="1949" spc="-45" dirty="0">
                <a:solidFill>
                  <a:srgbClr val="505050"/>
                </a:solidFill>
                <a:latin typeface="Segoe UI"/>
                <a:cs typeface="Segoe UI"/>
              </a:rPr>
              <a:t> </a:t>
            </a:r>
            <a:r>
              <a:rPr sz="1949" dirty="0">
                <a:solidFill>
                  <a:srgbClr val="505050"/>
                </a:solidFill>
                <a:latin typeface="Segoe UI"/>
                <a:cs typeface="Segoe UI"/>
              </a:rPr>
              <a:t>Host</a:t>
            </a:r>
            <a:endParaRPr sz="1949">
              <a:latin typeface="Segoe UI"/>
              <a:cs typeface="Segoe UI"/>
            </a:endParaRPr>
          </a:p>
        </p:txBody>
      </p:sp>
      <p:sp>
        <p:nvSpPr>
          <p:cNvPr id="14" name="object 14"/>
          <p:cNvSpPr txBox="1"/>
          <p:nvPr/>
        </p:nvSpPr>
        <p:spPr>
          <a:xfrm>
            <a:off x="7082976" y="4143950"/>
            <a:ext cx="3098628" cy="444384"/>
          </a:xfrm>
          <a:prstGeom prst="rect">
            <a:avLst/>
          </a:prstGeom>
        </p:spPr>
        <p:txBody>
          <a:bodyPr vert="horz" wrap="square" lIns="0" tIns="12062" rIns="0" bIns="0" rtlCol="0">
            <a:spAutoFit/>
          </a:bodyPr>
          <a:lstStyle/>
          <a:p>
            <a:pPr marL="12696">
              <a:spcBef>
                <a:spcPts val="95"/>
              </a:spcBef>
            </a:pPr>
            <a:r>
              <a:rPr sz="2749" spc="-10" dirty="0">
                <a:solidFill>
                  <a:srgbClr val="505050"/>
                </a:solidFill>
                <a:latin typeface="Segoe UI"/>
                <a:cs typeface="Segoe UI"/>
              </a:rPr>
              <a:t>Azure </a:t>
            </a:r>
            <a:r>
              <a:rPr sz="2749" spc="10" dirty="0">
                <a:solidFill>
                  <a:srgbClr val="505050"/>
                </a:solidFill>
                <a:latin typeface="Segoe UI"/>
                <a:cs typeface="Segoe UI"/>
              </a:rPr>
              <a:t>Service</a:t>
            </a:r>
            <a:r>
              <a:rPr sz="2749" spc="-95" dirty="0">
                <a:solidFill>
                  <a:srgbClr val="505050"/>
                </a:solidFill>
                <a:latin typeface="Segoe UI"/>
                <a:cs typeface="Segoe UI"/>
              </a:rPr>
              <a:t> </a:t>
            </a:r>
            <a:r>
              <a:rPr sz="2749" spc="-20" dirty="0">
                <a:solidFill>
                  <a:srgbClr val="505050"/>
                </a:solidFill>
                <a:latin typeface="Segoe UI"/>
                <a:cs typeface="Segoe UI"/>
              </a:rPr>
              <a:t>Fabric</a:t>
            </a:r>
            <a:endParaRPr sz="2749">
              <a:latin typeface="Segoe UI"/>
              <a:cs typeface="Segoe UI"/>
            </a:endParaRPr>
          </a:p>
        </p:txBody>
      </p:sp>
      <p:sp>
        <p:nvSpPr>
          <p:cNvPr id="15" name="object 15"/>
          <p:cNvSpPr txBox="1"/>
          <p:nvPr/>
        </p:nvSpPr>
        <p:spPr>
          <a:xfrm>
            <a:off x="6847834" y="4591256"/>
            <a:ext cx="3688389" cy="1638508"/>
          </a:xfrm>
          <a:prstGeom prst="rect">
            <a:avLst/>
          </a:prstGeom>
        </p:spPr>
        <p:txBody>
          <a:bodyPr vert="horz" wrap="square" lIns="0" tIns="12062" rIns="0" bIns="0" rtlCol="0">
            <a:spAutoFit/>
          </a:bodyPr>
          <a:lstStyle/>
          <a:p>
            <a:pPr marL="12696">
              <a:spcBef>
                <a:spcPts val="95"/>
              </a:spcBef>
            </a:pPr>
            <a:r>
              <a:rPr sz="2749" spc="-10" dirty="0">
                <a:solidFill>
                  <a:srgbClr val="505050"/>
                </a:solidFill>
                <a:latin typeface="Segoe UI"/>
                <a:cs typeface="Segoe UI"/>
              </a:rPr>
              <a:t>Azure </a:t>
            </a:r>
            <a:r>
              <a:rPr sz="2749" spc="-5" dirty="0">
                <a:solidFill>
                  <a:srgbClr val="505050"/>
                </a:solidFill>
                <a:latin typeface="Segoe UI"/>
                <a:cs typeface="Segoe UI"/>
              </a:rPr>
              <a:t>Container</a:t>
            </a:r>
            <a:r>
              <a:rPr sz="2749" spc="-110" dirty="0">
                <a:solidFill>
                  <a:srgbClr val="505050"/>
                </a:solidFill>
                <a:latin typeface="Segoe UI"/>
                <a:cs typeface="Segoe UI"/>
              </a:rPr>
              <a:t> </a:t>
            </a:r>
            <a:r>
              <a:rPr sz="2749" spc="10" dirty="0">
                <a:solidFill>
                  <a:srgbClr val="505050"/>
                </a:solidFill>
                <a:latin typeface="Segoe UI"/>
                <a:cs typeface="Segoe UI"/>
              </a:rPr>
              <a:t>Service</a:t>
            </a:r>
            <a:endParaRPr sz="2749">
              <a:latin typeface="Segoe UI"/>
              <a:cs typeface="Segoe UI"/>
            </a:endParaRPr>
          </a:p>
          <a:p>
            <a:pPr marL="981415">
              <a:spcBef>
                <a:spcPts val="130"/>
              </a:spcBef>
            </a:pPr>
            <a:r>
              <a:rPr sz="2349" spc="-10" dirty="0">
                <a:solidFill>
                  <a:srgbClr val="505050"/>
                </a:solidFill>
                <a:latin typeface="Segoe UI"/>
                <a:cs typeface="Segoe UI"/>
              </a:rPr>
              <a:t>Kubernetes</a:t>
            </a:r>
            <a:endParaRPr sz="2349">
              <a:latin typeface="Segoe UI"/>
              <a:cs typeface="Segoe UI"/>
            </a:endParaRPr>
          </a:p>
          <a:p>
            <a:pPr marL="981415" marR="808747">
              <a:lnSpc>
                <a:spcPct val="113700"/>
              </a:lnSpc>
              <a:spcBef>
                <a:spcPts val="40"/>
              </a:spcBef>
            </a:pPr>
            <a:r>
              <a:rPr sz="2349" spc="-15" dirty="0">
                <a:solidFill>
                  <a:srgbClr val="505050"/>
                </a:solidFill>
                <a:latin typeface="Segoe UI"/>
                <a:cs typeface="Segoe UI"/>
              </a:rPr>
              <a:t>Docker</a:t>
            </a:r>
            <a:r>
              <a:rPr sz="2349" spc="-50" dirty="0">
                <a:solidFill>
                  <a:srgbClr val="505050"/>
                </a:solidFill>
                <a:latin typeface="Segoe UI"/>
                <a:cs typeface="Segoe UI"/>
              </a:rPr>
              <a:t> </a:t>
            </a:r>
            <a:r>
              <a:rPr sz="2349" spc="-10" dirty="0">
                <a:solidFill>
                  <a:srgbClr val="505050"/>
                </a:solidFill>
                <a:latin typeface="Segoe UI"/>
                <a:cs typeface="Segoe UI"/>
              </a:rPr>
              <a:t>Swarm  </a:t>
            </a:r>
            <a:r>
              <a:rPr sz="2349" spc="-5" dirty="0">
                <a:solidFill>
                  <a:srgbClr val="505050"/>
                </a:solidFill>
                <a:latin typeface="Segoe UI"/>
                <a:cs typeface="Segoe UI"/>
              </a:rPr>
              <a:t>Mesos</a:t>
            </a:r>
            <a:r>
              <a:rPr sz="2349" spc="-25" dirty="0">
                <a:solidFill>
                  <a:srgbClr val="505050"/>
                </a:solidFill>
                <a:latin typeface="Segoe UI"/>
                <a:cs typeface="Segoe UI"/>
              </a:rPr>
              <a:t> </a:t>
            </a:r>
            <a:r>
              <a:rPr sz="2349" spc="-5" dirty="0">
                <a:solidFill>
                  <a:srgbClr val="505050"/>
                </a:solidFill>
                <a:latin typeface="Segoe UI"/>
                <a:cs typeface="Segoe UI"/>
              </a:rPr>
              <a:t>DC/OS</a:t>
            </a:r>
            <a:endParaRPr sz="2349">
              <a:latin typeface="Segoe UI"/>
              <a:cs typeface="Segoe UI"/>
            </a:endParaRPr>
          </a:p>
        </p:txBody>
      </p:sp>
      <p:sp>
        <p:nvSpPr>
          <p:cNvPr id="16" name="object 16"/>
          <p:cNvSpPr txBox="1"/>
          <p:nvPr/>
        </p:nvSpPr>
        <p:spPr>
          <a:xfrm>
            <a:off x="6252993" y="1138002"/>
            <a:ext cx="4760625" cy="1115404"/>
          </a:xfrm>
          <a:prstGeom prst="rect">
            <a:avLst/>
          </a:prstGeom>
        </p:spPr>
        <p:txBody>
          <a:bodyPr vert="horz" wrap="square" lIns="0" tIns="90781" rIns="0" bIns="0" rtlCol="0">
            <a:spAutoFit/>
          </a:bodyPr>
          <a:lstStyle/>
          <a:p>
            <a:pPr marL="1120439">
              <a:spcBef>
                <a:spcPts val="715"/>
              </a:spcBef>
            </a:pPr>
            <a:r>
              <a:rPr sz="3499" spc="-5" dirty="0">
                <a:solidFill>
                  <a:srgbClr val="505050"/>
                </a:solidFill>
                <a:latin typeface="Segoe UI"/>
                <a:cs typeface="Segoe UI"/>
              </a:rPr>
              <a:t>Docker</a:t>
            </a:r>
            <a:r>
              <a:rPr sz="3499" spc="-50" dirty="0">
                <a:solidFill>
                  <a:srgbClr val="505050"/>
                </a:solidFill>
                <a:latin typeface="Segoe UI"/>
                <a:cs typeface="Segoe UI"/>
              </a:rPr>
              <a:t> </a:t>
            </a:r>
            <a:r>
              <a:rPr sz="3499" spc="10" dirty="0">
                <a:solidFill>
                  <a:srgbClr val="505050"/>
                </a:solidFill>
                <a:latin typeface="Segoe UI"/>
                <a:cs typeface="Segoe UI"/>
              </a:rPr>
              <a:t>Containers</a:t>
            </a:r>
            <a:endParaRPr sz="3499">
              <a:latin typeface="Segoe UI"/>
              <a:cs typeface="Segoe UI"/>
            </a:endParaRPr>
          </a:p>
          <a:p>
            <a:pPr marL="12696">
              <a:spcBef>
                <a:spcPts val="470"/>
              </a:spcBef>
            </a:pPr>
            <a:r>
              <a:rPr sz="2749" dirty="0">
                <a:solidFill>
                  <a:srgbClr val="505050"/>
                </a:solidFill>
                <a:latin typeface="Segoe UI"/>
                <a:cs typeface="Segoe UI"/>
              </a:rPr>
              <a:t>Linux</a:t>
            </a:r>
            <a:r>
              <a:rPr sz="2749" spc="-30" dirty="0">
                <a:solidFill>
                  <a:srgbClr val="505050"/>
                </a:solidFill>
                <a:latin typeface="Segoe UI"/>
                <a:cs typeface="Segoe UI"/>
              </a:rPr>
              <a:t> </a:t>
            </a:r>
            <a:r>
              <a:rPr sz="2749" spc="-5" dirty="0">
                <a:solidFill>
                  <a:srgbClr val="505050"/>
                </a:solidFill>
                <a:latin typeface="Segoe UI"/>
                <a:cs typeface="Segoe UI"/>
              </a:rPr>
              <a:t>Containers</a:t>
            </a:r>
            <a:endParaRPr sz="2749">
              <a:latin typeface="Segoe UI"/>
              <a:cs typeface="Segoe UI"/>
            </a:endParaRPr>
          </a:p>
        </p:txBody>
      </p:sp>
      <p:sp>
        <p:nvSpPr>
          <p:cNvPr id="17" name="object 17"/>
          <p:cNvSpPr txBox="1"/>
          <p:nvPr/>
        </p:nvSpPr>
        <p:spPr>
          <a:xfrm>
            <a:off x="6252993" y="2499729"/>
            <a:ext cx="3282095" cy="444384"/>
          </a:xfrm>
          <a:prstGeom prst="rect">
            <a:avLst/>
          </a:prstGeom>
        </p:spPr>
        <p:txBody>
          <a:bodyPr vert="horz" wrap="square" lIns="0" tIns="12062" rIns="0" bIns="0" rtlCol="0">
            <a:spAutoFit/>
          </a:bodyPr>
          <a:lstStyle/>
          <a:p>
            <a:pPr marL="12696">
              <a:spcBef>
                <a:spcPts val="95"/>
              </a:spcBef>
              <a:tabLst>
                <a:tab pos="1618764" algn="l"/>
              </a:tabLst>
            </a:pPr>
            <a:r>
              <a:rPr sz="2749" spc="-10" dirty="0">
                <a:solidFill>
                  <a:srgbClr val="505050"/>
                </a:solidFill>
                <a:latin typeface="Segoe UI"/>
                <a:cs typeface="Segoe UI"/>
              </a:rPr>
              <a:t>Windows	</a:t>
            </a:r>
            <a:r>
              <a:rPr sz="2749" spc="-5" dirty="0">
                <a:solidFill>
                  <a:srgbClr val="505050"/>
                </a:solidFill>
                <a:latin typeface="Segoe UI"/>
                <a:cs typeface="Segoe UI"/>
              </a:rPr>
              <a:t>Containers</a:t>
            </a:r>
            <a:endParaRPr sz="2749">
              <a:latin typeface="Segoe UI"/>
              <a:cs typeface="Segoe UI"/>
            </a:endParaRPr>
          </a:p>
        </p:txBody>
      </p:sp>
      <p:sp>
        <p:nvSpPr>
          <p:cNvPr id="18" name="object 18"/>
          <p:cNvSpPr txBox="1"/>
          <p:nvPr/>
        </p:nvSpPr>
        <p:spPr>
          <a:xfrm>
            <a:off x="1186683" y="5214318"/>
            <a:ext cx="1658823" cy="1173809"/>
          </a:xfrm>
          <a:prstGeom prst="rect">
            <a:avLst/>
          </a:prstGeom>
        </p:spPr>
        <p:txBody>
          <a:bodyPr vert="horz" wrap="square" lIns="0" tIns="26027" rIns="0" bIns="0" rtlCol="0">
            <a:spAutoFit/>
          </a:bodyPr>
          <a:lstStyle/>
          <a:p>
            <a:pPr marL="12696" marR="5078" indent="68559" algn="ctr">
              <a:lnSpc>
                <a:spcPct val="127299"/>
              </a:lnSpc>
              <a:spcBef>
                <a:spcPts val="204"/>
              </a:spcBef>
            </a:pPr>
            <a:r>
              <a:rPr sz="1949" spc="-5" dirty="0">
                <a:solidFill>
                  <a:srgbClr val="505050"/>
                </a:solidFill>
                <a:latin typeface="Segoe UI"/>
                <a:cs typeface="Segoe UI"/>
              </a:rPr>
              <a:t>Aggregates  Domain</a:t>
            </a:r>
            <a:r>
              <a:rPr sz="1949" spc="-35" dirty="0">
                <a:solidFill>
                  <a:srgbClr val="505050"/>
                </a:solidFill>
                <a:latin typeface="Segoe UI"/>
                <a:cs typeface="Segoe UI"/>
              </a:rPr>
              <a:t> </a:t>
            </a:r>
            <a:r>
              <a:rPr sz="1949" spc="-5" dirty="0">
                <a:solidFill>
                  <a:srgbClr val="505050"/>
                </a:solidFill>
                <a:latin typeface="Segoe UI"/>
                <a:cs typeface="Segoe UI"/>
              </a:rPr>
              <a:t>Events  Mediator</a:t>
            </a:r>
            <a:endParaRPr sz="1949">
              <a:latin typeface="Segoe UI"/>
              <a:cs typeface="Segoe UI"/>
            </a:endParaRPr>
          </a:p>
        </p:txBody>
      </p:sp>
      <p:sp>
        <p:nvSpPr>
          <p:cNvPr id="19" name="object 19"/>
          <p:cNvSpPr txBox="1"/>
          <p:nvPr/>
        </p:nvSpPr>
        <p:spPr>
          <a:xfrm>
            <a:off x="2853201" y="5490536"/>
            <a:ext cx="1262686" cy="253850"/>
          </a:xfrm>
          <a:prstGeom prst="rect">
            <a:avLst/>
          </a:prstGeom>
        </p:spPr>
        <p:txBody>
          <a:bodyPr vert="horz" wrap="square" lIns="0" tIns="15236" rIns="0" bIns="0" rtlCol="0">
            <a:spAutoFit/>
          </a:bodyPr>
          <a:lstStyle/>
          <a:p>
            <a:pPr marL="12696">
              <a:spcBef>
                <a:spcPts val="120"/>
              </a:spcBef>
            </a:pPr>
            <a:r>
              <a:rPr sz="1550" spc="10" dirty="0">
                <a:solidFill>
                  <a:srgbClr val="505050"/>
                </a:solidFill>
                <a:latin typeface="Segoe UI"/>
                <a:cs typeface="Segoe UI"/>
              </a:rPr>
              <a:t>Domain</a:t>
            </a:r>
            <a:r>
              <a:rPr sz="1550" spc="-70" dirty="0">
                <a:solidFill>
                  <a:srgbClr val="505050"/>
                </a:solidFill>
                <a:latin typeface="Segoe UI"/>
                <a:cs typeface="Segoe UI"/>
              </a:rPr>
              <a:t> </a:t>
            </a:r>
            <a:r>
              <a:rPr sz="1550" dirty="0">
                <a:solidFill>
                  <a:srgbClr val="505050"/>
                </a:solidFill>
                <a:latin typeface="Segoe UI"/>
                <a:cs typeface="Segoe UI"/>
              </a:rPr>
              <a:t>Entity</a:t>
            </a:r>
            <a:endParaRPr sz="1550">
              <a:latin typeface="Segoe UI"/>
              <a:cs typeface="Segoe UI"/>
            </a:endParaRPr>
          </a:p>
        </p:txBody>
      </p:sp>
      <p:sp>
        <p:nvSpPr>
          <p:cNvPr id="20" name="object 20"/>
          <p:cNvSpPr txBox="1"/>
          <p:nvPr/>
        </p:nvSpPr>
        <p:spPr>
          <a:xfrm>
            <a:off x="2267501" y="4983837"/>
            <a:ext cx="1597244" cy="283209"/>
          </a:xfrm>
          <a:prstGeom prst="rect">
            <a:avLst/>
          </a:prstGeom>
        </p:spPr>
        <p:txBody>
          <a:bodyPr vert="horz" wrap="square" lIns="0" tIns="13966" rIns="0" bIns="0" rtlCol="0">
            <a:spAutoFit/>
          </a:bodyPr>
          <a:lstStyle/>
          <a:p>
            <a:pPr marL="12696">
              <a:spcBef>
                <a:spcPts val="110"/>
              </a:spcBef>
            </a:pPr>
            <a:r>
              <a:rPr sz="1749" spc="-5" dirty="0">
                <a:solidFill>
                  <a:srgbClr val="505050"/>
                </a:solidFill>
                <a:latin typeface="Segoe UI"/>
                <a:cs typeface="Segoe UI"/>
              </a:rPr>
              <a:t>CQRS</a:t>
            </a:r>
            <a:r>
              <a:rPr sz="1749" spc="-85" dirty="0">
                <a:solidFill>
                  <a:srgbClr val="505050"/>
                </a:solidFill>
                <a:latin typeface="Segoe UI"/>
                <a:cs typeface="Segoe UI"/>
              </a:rPr>
              <a:t> </a:t>
            </a:r>
            <a:r>
              <a:rPr sz="1749" spc="5" dirty="0">
                <a:solidFill>
                  <a:srgbClr val="505050"/>
                </a:solidFill>
                <a:latin typeface="Segoe UI"/>
                <a:cs typeface="Segoe UI"/>
              </a:rPr>
              <a:t>simplified</a:t>
            </a:r>
            <a:endParaRPr sz="1749">
              <a:latin typeface="Segoe UI"/>
              <a:cs typeface="Segoe UI"/>
            </a:endParaRPr>
          </a:p>
        </p:txBody>
      </p:sp>
      <p:sp>
        <p:nvSpPr>
          <p:cNvPr id="21" name="object 21"/>
          <p:cNvSpPr txBox="1"/>
          <p:nvPr/>
        </p:nvSpPr>
        <p:spPr>
          <a:xfrm>
            <a:off x="923709" y="4701334"/>
            <a:ext cx="2523468" cy="323766"/>
          </a:xfrm>
          <a:prstGeom prst="rect">
            <a:avLst/>
          </a:prstGeom>
        </p:spPr>
        <p:txBody>
          <a:bodyPr vert="horz" wrap="square" lIns="0" tIns="13332" rIns="0" bIns="0" rtlCol="0">
            <a:spAutoFit/>
          </a:bodyPr>
          <a:lstStyle/>
          <a:p>
            <a:pPr marL="12696">
              <a:spcBef>
                <a:spcPts val="105"/>
              </a:spcBef>
            </a:pPr>
            <a:r>
              <a:rPr sz="1949" spc="-5" dirty="0">
                <a:solidFill>
                  <a:srgbClr val="505050"/>
                </a:solidFill>
                <a:latin typeface="Segoe UI"/>
                <a:cs typeface="Segoe UI"/>
              </a:rPr>
              <a:t>Domain-Driven</a:t>
            </a:r>
            <a:r>
              <a:rPr sz="1949" spc="25" dirty="0">
                <a:solidFill>
                  <a:srgbClr val="505050"/>
                </a:solidFill>
                <a:latin typeface="Segoe UI"/>
                <a:cs typeface="Segoe UI"/>
              </a:rPr>
              <a:t> </a:t>
            </a:r>
            <a:r>
              <a:rPr sz="1949" spc="-5" dirty="0">
                <a:solidFill>
                  <a:srgbClr val="505050"/>
                </a:solidFill>
                <a:latin typeface="Segoe UI"/>
                <a:cs typeface="Segoe UI"/>
              </a:rPr>
              <a:t>Design</a:t>
            </a:r>
            <a:endParaRPr sz="1949">
              <a:latin typeface="Segoe UI"/>
              <a:cs typeface="Segoe UI"/>
            </a:endParaRPr>
          </a:p>
        </p:txBody>
      </p:sp>
      <p:sp>
        <p:nvSpPr>
          <p:cNvPr id="22" name="object 22"/>
          <p:cNvSpPr txBox="1"/>
          <p:nvPr/>
        </p:nvSpPr>
        <p:spPr>
          <a:xfrm>
            <a:off x="3462895" y="3244136"/>
            <a:ext cx="1692469" cy="283209"/>
          </a:xfrm>
          <a:prstGeom prst="rect">
            <a:avLst/>
          </a:prstGeom>
        </p:spPr>
        <p:txBody>
          <a:bodyPr vert="horz" wrap="square" lIns="0" tIns="13966" rIns="0" bIns="0" rtlCol="0">
            <a:spAutoFit/>
          </a:bodyPr>
          <a:lstStyle/>
          <a:p>
            <a:pPr marL="12696">
              <a:spcBef>
                <a:spcPts val="110"/>
              </a:spcBef>
            </a:pPr>
            <a:r>
              <a:rPr sz="1749" spc="5" dirty="0">
                <a:solidFill>
                  <a:srgbClr val="505050"/>
                </a:solidFill>
                <a:latin typeface="Segoe UI"/>
                <a:cs typeface="Segoe UI"/>
              </a:rPr>
              <a:t>Message</a:t>
            </a:r>
            <a:r>
              <a:rPr sz="1749" spc="-35" dirty="0">
                <a:solidFill>
                  <a:srgbClr val="505050"/>
                </a:solidFill>
                <a:latin typeface="Segoe UI"/>
                <a:cs typeface="Segoe UI"/>
              </a:rPr>
              <a:t> </a:t>
            </a:r>
            <a:r>
              <a:rPr sz="1749" spc="-5" dirty="0">
                <a:solidFill>
                  <a:srgbClr val="505050"/>
                </a:solidFill>
                <a:latin typeface="Segoe UI"/>
                <a:cs typeface="Segoe UI"/>
              </a:rPr>
              <a:t>Brokers</a:t>
            </a:r>
            <a:endParaRPr sz="1749">
              <a:latin typeface="Segoe UI"/>
              <a:cs typeface="Segoe UI"/>
            </a:endParaRPr>
          </a:p>
        </p:txBody>
      </p:sp>
      <p:sp>
        <p:nvSpPr>
          <p:cNvPr id="23" name="object 23"/>
          <p:cNvSpPr txBox="1"/>
          <p:nvPr/>
        </p:nvSpPr>
        <p:spPr>
          <a:xfrm>
            <a:off x="5499952" y="2966587"/>
            <a:ext cx="1036685" cy="283209"/>
          </a:xfrm>
          <a:prstGeom prst="rect">
            <a:avLst/>
          </a:prstGeom>
        </p:spPr>
        <p:txBody>
          <a:bodyPr vert="horz" wrap="square" lIns="0" tIns="13966" rIns="0" bIns="0" rtlCol="0">
            <a:spAutoFit/>
          </a:bodyPr>
          <a:lstStyle/>
          <a:p>
            <a:pPr marL="12696">
              <a:spcBef>
                <a:spcPts val="110"/>
              </a:spcBef>
            </a:pPr>
            <a:r>
              <a:rPr sz="1749" dirty="0">
                <a:solidFill>
                  <a:srgbClr val="505050"/>
                </a:solidFill>
                <a:latin typeface="Segoe UI"/>
                <a:cs typeface="Segoe UI"/>
              </a:rPr>
              <a:t>RabbitMQ</a:t>
            </a:r>
            <a:endParaRPr sz="1749">
              <a:latin typeface="Segoe UI"/>
              <a:cs typeface="Segoe UI"/>
            </a:endParaRPr>
          </a:p>
        </p:txBody>
      </p:sp>
      <p:sp>
        <p:nvSpPr>
          <p:cNvPr id="24" name="object 24"/>
          <p:cNvSpPr txBox="1"/>
          <p:nvPr/>
        </p:nvSpPr>
        <p:spPr>
          <a:xfrm>
            <a:off x="5666660" y="3284715"/>
            <a:ext cx="1961003" cy="324400"/>
          </a:xfrm>
          <a:prstGeom prst="rect">
            <a:avLst/>
          </a:prstGeom>
        </p:spPr>
        <p:txBody>
          <a:bodyPr vert="horz" wrap="square" lIns="0" tIns="13332" rIns="0" bIns="0" rtlCol="0">
            <a:spAutoFit/>
          </a:bodyPr>
          <a:lstStyle/>
          <a:p>
            <a:pPr marL="12696">
              <a:spcBef>
                <a:spcPts val="105"/>
              </a:spcBef>
            </a:pPr>
            <a:r>
              <a:rPr sz="1949" spc="-5" dirty="0">
                <a:solidFill>
                  <a:srgbClr val="505050"/>
                </a:solidFill>
                <a:latin typeface="Segoe UI"/>
                <a:cs typeface="Segoe UI"/>
              </a:rPr>
              <a:t>Azure </a:t>
            </a:r>
            <a:r>
              <a:rPr sz="1949" spc="10" dirty="0">
                <a:solidFill>
                  <a:srgbClr val="505050"/>
                </a:solidFill>
                <a:latin typeface="Segoe UI"/>
                <a:cs typeface="Segoe UI"/>
              </a:rPr>
              <a:t>Service</a:t>
            </a:r>
            <a:r>
              <a:rPr sz="1949" spc="-40" dirty="0">
                <a:solidFill>
                  <a:srgbClr val="505050"/>
                </a:solidFill>
                <a:latin typeface="Segoe UI"/>
                <a:cs typeface="Segoe UI"/>
              </a:rPr>
              <a:t> </a:t>
            </a:r>
            <a:r>
              <a:rPr sz="1949" dirty="0">
                <a:solidFill>
                  <a:srgbClr val="505050"/>
                </a:solidFill>
                <a:latin typeface="Segoe UI"/>
                <a:cs typeface="Segoe UI"/>
              </a:rPr>
              <a:t>Bus</a:t>
            </a:r>
            <a:endParaRPr sz="1949">
              <a:latin typeface="Segoe UI"/>
              <a:cs typeface="Segoe UI"/>
            </a:endParaRPr>
          </a:p>
        </p:txBody>
      </p:sp>
      <p:sp>
        <p:nvSpPr>
          <p:cNvPr id="25" name="object 25"/>
          <p:cNvSpPr txBox="1"/>
          <p:nvPr/>
        </p:nvSpPr>
        <p:spPr>
          <a:xfrm>
            <a:off x="6917919" y="2918719"/>
            <a:ext cx="2183831" cy="323766"/>
          </a:xfrm>
          <a:prstGeom prst="rect">
            <a:avLst/>
          </a:prstGeom>
        </p:spPr>
        <p:txBody>
          <a:bodyPr vert="horz" wrap="square" lIns="0" tIns="13332" rIns="0" bIns="0" rtlCol="0">
            <a:spAutoFit/>
          </a:bodyPr>
          <a:lstStyle/>
          <a:p>
            <a:pPr marL="12696">
              <a:spcBef>
                <a:spcPts val="105"/>
              </a:spcBef>
            </a:pPr>
            <a:r>
              <a:rPr sz="1949" dirty="0">
                <a:solidFill>
                  <a:srgbClr val="505050"/>
                </a:solidFill>
                <a:latin typeface="Segoe UI"/>
                <a:cs typeface="Segoe UI"/>
              </a:rPr>
              <a:t>Hyper-V</a:t>
            </a:r>
            <a:r>
              <a:rPr sz="1949" spc="-30" dirty="0">
                <a:solidFill>
                  <a:srgbClr val="505050"/>
                </a:solidFill>
                <a:latin typeface="Segoe UI"/>
                <a:cs typeface="Segoe UI"/>
              </a:rPr>
              <a:t> </a:t>
            </a:r>
            <a:r>
              <a:rPr sz="1949" dirty="0">
                <a:solidFill>
                  <a:srgbClr val="505050"/>
                </a:solidFill>
                <a:latin typeface="Segoe UI"/>
                <a:cs typeface="Segoe UI"/>
              </a:rPr>
              <a:t>Containers</a:t>
            </a:r>
            <a:endParaRPr sz="1949">
              <a:latin typeface="Segoe UI"/>
              <a:cs typeface="Segoe UI"/>
            </a:endParaRPr>
          </a:p>
        </p:txBody>
      </p:sp>
      <p:sp>
        <p:nvSpPr>
          <p:cNvPr id="26" name="object 26"/>
          <p:cNvSpPr txBox="1"/>
          <p:nvPr/>
        </p:nvSpPr>
        <p:spPr>
          <a:xfrm>
            <a:off x="2226746" y="2932051"/>
            <a:ext cx="2487917" cy="323766"/>
          </a:xfrm>
          <a:prstGeom prst="rect">
            <a:avLst/>
          </a:prstGeom>
        </p:spPr>
        <p:txBody>
          <a:bodyPr vert="horz" wrap="square" lIns="0" tIns="13332" rIns="0" bIns="0" rtlCol="0">
            <a:spAutoFit/>
          </a:bodyPr>
          <a:lstStyle/>
          <a:p>
            <a:pPr marL="12696">
              <a:spcBef>
                <a:spcPts val="105"/>
              </a:spcBef>
            </a:pPr>
            <a:r>
              <a:rPr sz="1949" dirty="0">
                <a:solidFill>
                  <a:srgbClr val="505050"/>
                </a:solidFill>
                <a:latin typeface="Segoe UI"/>
                <a:cs typeface="Segoe UI"/>
              </a:rPr>
              <a:t>Async.</a:t>
            </a:r>
            <a:r>
              <a:rPr sz="1949" spc="-10" dirty="0">
                <a:solidFill>
                  <a:srgbClr val="505050"/>
                </a:solidFill>
                <a:latin typeface="Segoe UI"/>
                <a:cs typeface="Segoe UI"/>
              </a:rPr>
              <a:t> </a:t>
            </a:r>
            <a:r>
              <a:rPr sz="1949" spc="-5" dirty="0">
                <a:solidFill>
                  <a:srgbClr val="505050"/>
                </a:solidFill>
                <a:latin typeface="Segoe UI"/>
                <a:cs typeface="Segoe UI"/>
              </a:rPr>
              <a:t>communication</a:t>
            </a:r>
            <a:endParaRPr sz="1949">
              <a:latin typeface="Segoe UI"/>
              <a:cs typeface="Segoe UI"/>
            </a:endParaRPr>
          </a:p>
        </p:txBody>
      </p:sp>
      <p:sp>
        <p:nvSpPr>
          <p:cNvPr id="27" name="object 27"/>
          <p:cNvSpPr txBox="1"/>
          <p:nvPr/>
        </p:nvSpPr>
        <p:spPr>
          <a:xfrm>
            <a:off x="10344757" y="4139075"/>
            <a:ext cx="1631525" cy="294563"/>
          </a:xfrm>
          <a:prstGeom prst="rect">
            <a:avLst/>
          </a:prstGeom>
        </p:spPr>
        <p:txBody>
          <a:bodyPr vert="horz" wrap="square" lIns="0" tIns="14600" rIns="0" bIns="0" rtlCol="0">
            <a:spAutoFit/>
          </a:bodyPr>
          <a:lstStyle/>
          <a:p>
            <a:pPr marL="12696">
              <a:spcBef>
                <a:spcPts val="114"/>
              </a:spcBef>
            </a:pPr>
            <a:r>
              <a:rPr sz="1749" spc="-5" dirty="0">
                <a:solidFill>
                  <a:srgbClr val="505050"/>
                </a:solidFill>
                <a:latin typeface="Segoe UI"/>
                <a:cs typeface="Segoe UI"/>
              </a:rPr>
              <a:t>Stateful</a:t>
            </a:r>
            <a:r>
              <a:rPr sz="1749" spc="-35" dirty="0">
                <a:solidFill>
                  <a:srgbClr val="505050"/>
                </a:solidFill>
                <a:latin typeface="Segoe UI"/>
                <a:cs typeface="Segoe UI"/>
              </a:rPr>
              <a:t> </a:t>
            </a:r>
            <a:r>
              <a:rPr sz="1749" spc="5" dirty="0">
                <a:solidFill>
                  <a:srgbClr val="505050"/>
                </a:solidFill>
                <a:latin typeface="Segoe UI"/>
                <a:cs typeface="Segoe UI"/>
              </a:rPr>
              <a:t>Services</a:t>
            </a:r>
            <a:endParaRPr sz="1749">
              <a:latin typeface="Segoe UI"/>
              <a:cs typeface="Segoe UI"/>
            </a:endParaRPr>
          </a:p>
        </p:txBody>
      </p:sp>
      <p:sp>
        <p:nvSpPr>
          <p:cNvPr id="28" name="object 28"/>
          <p:cNvSpPr txBox="1"/>
          <p:nvPr/>
        </p:nvSpPr>
        <p:spPr>
          <a:xfrm>
            <a:off x="10344757" y="4367666"/>
            <a:ext cx="655149" cy="283209"/>
          </a:xfrm>
          <a:prstGeom prst="rect">
            <a:avLst/>
          </a:prstGeom>
        </p:spPr>
        <p:txBody>
          <a:bodyPr vert="horz" wrap="square" lIns="0" tIns="13966" rIns="0" bIns="0" rtlCol="0">
            <a:spAutoFit/>
          </a:bodyPr>
          <a:lstStyle/>
          <a:p>
            <a:pPr marL="12696">
              <a:spcBef>
                <a:spcPts val="110"/>
              </a:spcBef>
            </a:pPr>
            <a:r>
              <a:rPr sz="1749" spc="5" dirty="0">
                <a:solidFill>
                  <a:srgbClr val="505050"/>
                </a:solidFill>
                <a:latin typeface="Segoe UI"/>
                <a:cs typeface="Segoe UI"/>
              </a:rPr>
              <a:t>A</a:t>
            </a:r>
            <a:r>
              <a:rPr sz="1749" spc="10" dirty="0">
                <a:solidFill>
                  <a:srgbClr val="505050"/>
                </a:solidFill>
                <a:latin typeface="Segoe UI"/>
                <a:cs typeface="Segoe UI"/>
              </a:rPr>
              <a:t>c</a:t>
            </a:r>
            <a:r>
              <a:rPr sz="1749" spc="-10" dirty="0">
                <a:solidFill>
                  <a:srgbClr val="505050"/>
                </a:solidFill>
                <a:latin typeface="Segoe UI"/>
                <a:cs typeface="Segoe UI"/>
              </a:rPr>
              <a:t>t</a:t>
            </a:r>
            <a:r>
              <a:rPr sz="1749" spc="5" dirty="0">
                <a:solidFill>
                  <a:srgbClr val="505050"/>
                </a:solidFill>
                <a:latin typeface="Segoe UI"/>
                <a:cs typeface="Segoe UI"/>
              </a:rPr>
              <a:t>o</a:t>
            </a:r>
            <a:r>
              <a:rPr sz="1749" spc="10" dirty="0">
                <a:solidFill>
                  <a:srgbClr val="505050"/>
                </a:solidFill>
                <a:latin typeface="Segoe UI"/>
                <a:cs typeface="Segoe UI"/>
              </a:rPr>
              <a:t>r</a:t>
            </a:r>
            <a:r>
              <a:rPr sz="1749" spc="5" dirty="0">
                <a:solidFill>
                  <a:srgbClr val="505050"/>
                </a:solidFill>
                <a:latin typeface="Segoe UI"/>
                <a:cs typeface="Segoe UI"/>
              </a:rPr>
              <a:t>s</a:t>
            </a:r>
            <a:endParaRPr sz="1749">
              <a:latin typeface="Segoe UI"/>
              <a:cs typeface="Segoe UI"/>
            </a:endParaRPr>
          </a:p>
        </p:txBody>
      </p:sp>
      <p:sp>
        <p:nvSpPr>
          <p:cNvPr id="29" name="object 29"/>
          <p:cNvSpPr txBox="1"/>
          <p:nvPr/>
        </p:nvSpPr>
        <p:spPr>
          <a:xfrm>
            <a:off x="7239907" y="3581106"/>
            <a:ext cx="2694238" cy="563098"/>
          </a:xfrm>
          <a:prstGeom prst="rect">
            <a:avLst/>
          </a:prstGeom>
        </p:spPr>
        <p:txBody>
          <a:bodyPr vert="horz" wrap="square" lIns="0" tIns="15871" rIns="0" bIns="0" rtlCol="0">
            <a:spAutoFit/>
          </a:bodyPr>
          <a:lstStyle/>
          <a:p>
            <a:pPr marL="12696">
              <a:spcBef>
                <a:spcPts val="125"/>
              </a:spcBef>
            </a:pPr>
            <a:r>
              <a:rPr sz="3499" spc="5" dirty="0">
                <a:solidFill>
                  <a:srgbClr val="505050"/>
                </a:solidFill>
                <a:latin typeface="Segoe UI"/>
                <a:cs typeface="Segoe UI"/>
              </a:rPr>
              <a:t>Orchestrators</a:t>
            </a:r>
            <a:endParaRPr sz="3499">
              <a:latin typeface="Segoe UI"/>
              <a:cs typeface="Segoe UI"/>
            </a:endParaRPr>
          </a:p>
        </p:txBody>
      </p:sp>
      <p:sp>
        <p:nvSpPr>
          <p:cNvPr id="30" name="object 30"/>
          <p:cNvSpPr txBox="1"/>
          <p:nvPr/>
        </p:nvSpPr>
        <p:spPr>
          <a:xfrm>
            <a:off x="4057482" y="2654451"/>
            <a:ext cx="1095090" cy="294563"/>
          </a:xfrm>
          <a:prstGeom prst="rect">
            <a:avLst/>
          </a:prstGeom>
        </p:spPr>
        <p:txBody>
          <a:bodyPr vert="horz" wrap="square" lIns="0" tIns="14600" rIns="0" bIns="0" rtlCol="0">
            <a:spAutoFit/>
          </a:bodyPr>
          <a:lstStyle/>
          <a:p>
            <a:pPr marL="12696">
              <a:spcBef>
                <a:spcPts val="114"/>
              </a:spcBef>
            </a:pPr>
            <a:r>
              <a:rPr sz="1749" dirty="0">
                <a:solidFill>
                  <a:srgbClr val="505050"/>
                </a:solidFill>
                <a:latin typeface="Segoe UI"/>
                <a:cs typeface="Segoe UI"/>
              </a:rPr>
              <a:t>Decoupled</a:t>
            </a:r>
            <a:endParaRPr sz="1749">
              <a:latin typeface="Segoe UI"/>
              <a:cs typeface="Segoe UI"/>
            </a:endParaRPr>
          </a:p>
        </p:txBody>
      </p:sp>
      <p:sp>
        <p:nvSpPr>
          <p:cNvPr id="31" name="object 31"/>
          <p:cNvSpPr txBox="1"/>
          <p:nvPr/>
        </p:nvSpPr>
        <p:spPr>
          <a:xfrm>
            <a:off x="1249455" y="2468367"/>
            <a:ext cx="3259876" cy="502789"/>
          </a:xfrm>
          <a:prstGeom prst="rect">
            <a:avLst/>
          </a:prstGeom>
        </p:spPr>
        <p:txBody>
          <a:bodyPr vert="horz" wrap="square" lIns="0" tIns="16506" rIns="0" bIns="0" rtlCol="0">
            <a:spAutoFit/>
          </a:bodyPr>
          <a:lstStyle/>
          <a:p>
            <a:pPr marL="12696">
              <a:spcBef>
                <a:spcPts val="130"/>
              </a:spcBef>
            </a:pPr>
            <a:r>
              <a:rPr sz="3099" spc="10" dirty="0">
                <a:solidFill>
                  <a:srgbClr val="505050"/>
                </a:solidFill>
                <a:latin typeface="Segoe UI"/>
                <a:cs typeface="Segoe UI"/>
              </a:rPr>
              <a:t>API</a:t>
            </a:r>
            <a:r>
              <a:rPr sz="3099" spc="-50" dirty="0">
                <a:solidFill>
                  <a:srgbClr val="505050"/>
                </a:solidFill>
                <a:latin typeface="Segoe UI"/>
                <a:cs typeface="Segoe UI"/>
              </a:rPr>
              <a:t> </a:t>
            </a:r>
            <a:r>
              <a:rPr sz="3099" spc="5" dirty="0">
                <a:solidFill>
                  <a:srgbClr val="505050"/>
                </a:solidFill>
                <a:latin typeface="Segoe UI"/>
                <a:cs typeface="Segoe UI"/>
              </a:rPr>
              <a:t>Gateway</a:t>
            </a:r>
            <a:r>
              <a:rPr sz="3524" spc="7" baseline="49645" dirty="0">
                <a:solidFill>
                  <a:srgbClr val="505050"/>
                </a:solidFill>
                <a:latin typeface="Segoe UI"/>
                <a:cs typeface="Segoe UI"/>
              </a:rPr>
              <a:t>Isolated</a:t>
            </a:r>
            <a:endParaRPr sz="3524" baseline="49645">
              <a:latin typeface="Segoe UI"/>
              <a:cs typeface="Segoe UI"/>
            </a:endParaRPr>
          </a:p>
        </p:txBody>
      </p:sp>
      <p:sp>
        <p:nvSpPr>
          <p:cNvPr id="32" name="object 32"/>
          <p:cNvSpPr txBox="1"/>
          <p:nvPr/>
        </p:nvSpPr>
        <p:spPr>
          <a:xfrm>
            <a:off x="727773" y="3698424"/>
            <a:ext cx="1750874" cy="283209"/>
          </a:xfrm>
          <a:prstGeom prst="rect">
            <a:avLst/>
          </a:prstGeom>
        </p:spPr>
        <p:txBody>
          <a:bodyPr vert="horz" wrap="square" lIns="0" tIns="13966" rIns="0" bIns="0" rtlCol="0">
            <a:spAutoFit/>
          </a:bodyPr>
          <a:lstStyle/>
          <a:p>
            <a:pPr marL="12696">
              <a:spcBef>
                <a:spcPts val="110"/>
              </a:spcBef>
            </a:pPr>
            <a:r>
              <a:rPr sz="1749" spc="10" dirty="0">
                <a:solidFill>
                  <a:srgbClr val="505050"/>
                </a:solidFill>
                <a:latin typeface="Segoe UI"/>
                <a:cs typeface="Segoe UI"/>
              </a:rPr>
              <a:t>Service</a:t>
            </a:r>
            <a:r>
              <a:rPr sz="1749" spc="-15" dirty="0">
                <a:solidFill>
                  <a:srgbClr val="505050"/>
                </a:solidFill>
                <a:latin typeface="Segoe UI"/>
                <a:cs typeface="Segoe UI"/>
              </a:rPr>
              <a:t> </a:t>
            </a:r>
            <a:r>
              <a:rPr sz="1749" spc="5" dirty="0">
                <a:solidFill>
                  <a:srgbClr val="505050"/>
                </a:solidFill>
                <a:latin typeface="Segoe UI"/>
                <a:cs typeface="Segoe UI"/>
              </a:rPr>
              <a:t>Discovery</a:t>
            </a:r>
            <a:endParaRPr sz="1749">
              <a:latin typeface="Segoe UI"/>
              <a:cs typeface="Segoe UI"/>
            </a:endParaRPr>
          </a:p>
        </p:txBody>
      </p:sp>
      <p:sp>
        <p:nvSpPr>
          <p:cNvPr id="33" name="object 33"/>
          <p:cNvSpPr txBox="1"/>
          <p:nvPr/>
        </p:nvSpPr>
        <p:spPr>
          <a:xfrm>
            <a:off x="2488171" y="3908551"/>
            <a:ext cx="2083527" cy="558654"/>
          </a:xfrm>
          <a:prstGeom prst="rect">
            <a:avLst/>
          </a:prstGeom>
        </p:spPr>
        <p:txBody>
          <a:bodyPr vert="horz" wrap="square" lIns="0" tIns="54596" rIns="0" bIns="0" rtlCol="0">
            <a:spAutoFit/>
          </a:bodyPr>
          <a:lstStyle/>
          <a:p>
            <a:pPr marL="12696">
              <a:spcBef>
                <a:spcPts val="430"/>
              </a:spcBef>
            </a:pPr>
            <a:r>
              <a:rPr sz="1350" spc="-10" dirty="0">
                <a:solidFill>
                  <a:srgbClr val="505050"/>
                </a:solidFill>
                <a:latin typeface="Segoe UI"/>
                <a:cs typeface="Segoe UI"/>
              </a:rPr>
              <a:t>Transient </a:t>
            </a:r>
            <a:r>
              <a:rPr sz="1350" dirty="0">
                <a:solidFill>
                  <a:srgbClr val="505050"/>
                </a:solidFill>
                <a:latin typeface="Segoe UI"/>
                <a:cs typeface="Segoe UI"/>
              </a:rPr>
              <a:t>Failures</a:t>
            </a:r>
            <a:r>
              <a:rPr sz="1350" spc="-15" dirty="0">
                <a:solidFill>
                  <a:srgbClr val="505050"/>
                </a:solidFill>
                <a:latin typeface="Segoe UI"/>
                <a:cs typeface="Segoe UI"/>
              </a:rPr>
              <a:t> </a:t>
            </a:r>
            <a:r>
              <a:rPr sz="1350" spc="5" dirty="0">
                <a:solidFill>
                  <a:srgbClr val="505050"/>
                </a:solidFill>
                <a:latin typeface="Segoe UI"/>
                <a:cs typeface="Segoe UI"/>
              </a:rPr>
              <a:t>Handling</a:t>
            </a:r>
            <a:endParaRPr sz="1350">
              <a:latin typeface="Segoe UI"/>
              <a:cs typeface="Segoe UI"/>
            </a:endParaRPr>
          </a:p>
          <a:p>
            <a:pPr marL="1204868">
              <a:spcBef>
                <a:spcPts val="380"/>
              </a:spcBef>
            </a:pPr>
            <a:r>
              <a:rPr sz="1550" dirty="0">
                <a:solidFill>
                  <a:srgbClr val="505050"/>
                </a:solidFill>
                <a:latin typeface="Segoe UI"/>
                <a:cs typeface="Segoe UI"/>
              </a:rPr>
              <a:t>Resiliency</a:t>
            </a:r>
            <a:endParaRPr sz="1550">
              <a:latin typeface="Segoe UI"/>
              <a:cs typeface="Segoe UI"/>
            </a:endParaRPr>
          </a:p>
        </p:txBody>
      </p:sp>
      <p:sp>
        <p:nvSpPr>
          <p:cNvPr id="34" name="object 34"/>
          <p:cNvSpPr txBox="1"/>
          <p:nvPr/>
        </p:nvSpPr>
        <p:spPr>
          <a:xfrm>
            <a:off x="3220642" y="3628973"/>
            <a:ext cx="1579469" cy="323766"/>
          </a:xfrm>
          <a:prstGeom prst="rect">
            <a:avLst/>
          </a:prstGeom>
        </p:spPr>
        <p:txBody>
          <a:bodyPr vert="horz" wrap="square" lIns="0" tIns="13332" rIns="0" bIns="0" rtlCol="0">
            <a:spAutoFit/>
          </a:bodyPr>
          <a:lstStyle/>
          <a:p>
            <a:pPr marL="12696">
              <a:spcBef>
                <a:spcPts val="105"/>
              </a:spcBef>
            </a:pPr>
            <a:r>
              <a:rPr sz="1949" dirty="0">
                <a:solidFill>
                  <a:srgbClr val="505050"/>
                </a:solidFill>
                <a:latin typeface="Segoe UI"/>
                <a:cs typeface="Segoe UI"/>
              </a:rPr>
              <a:t>Health</a:t>
            </a:r>
            <a:r>
              <a:rPr sz="1949" spc="-40" dirty="0">
                <a:solidFill>
                  <a:srgbClr val="505050"/>
                </a:solidFill>
                <a:latin typeface="Segoe UI"/>
                <a:cs typeface="Segoe UI"/>
              </a:rPr>
              <a:t> </a:t>
            </a:r>
            <a:r>
              <a:rPr sz="1949" spc="-5" dirty="0">
                <a:solidFill>
                  <a:srgbClr val="505050"/>
                </a:solidFill>
                <a:latin typeface="Segoe UI"/>
                <a:cs typeface="Segoe UI"/>
              </a:rPr>
              <a:t>Checks</a:t>
            </a:r>
            <a:endParaRPr sz="1949">
              <a:latin typeface="Segoe UI"/>
              <a:cs typeface="Segoe UI"/>
            </a:endParaRPr>
          </a:p>
        </p:txBody>
      </p:sp>
      <p:sp>
        <p:nvSpPr>
          <p:cNvPr id="35" name="object 35"/>
          <p:cNvSpPr txBox="1"/>
          <p:nvPr/>
        </p:nvSpPr>
        <p:spPr>
          <a:xfrm>
            <a:off x="2818411" y="4466955"/>
            <a:ext cx="2461254" cy="222438"/>
          </a:xfrm>
          <a:prstGeom prst="rect">
            <a:avLst/>
          </a:prstGeom>
        </p:spPr>
        <p:txBody>
          <a:bodyPr vert="horz" wrap="square" lIns="0" tIns="14600" rIns="0" bIns="0" rtlCol="0">
            <a:spAutoFit/>
          </a:bodyPr>
          <a:lstStyle/>
          <a:p>
            <a:pPr marL="12696">
              <a:spcBef>
                <a:spcPts val="114"/>
              </a:spcBef>
            </a:pPr>
            <a:r>
              <a:rPr sz="1350" dirty="0">
                <a:solidFill>
                  <a:srgbClr val="505050"/>
                </a:solidFill>
                <a:latin typeface="Segoe UI"/>
                <a:cs typeface="Segoe UI"/>
              </a:rPr>
              <a:t>Retries </a:t>
            </a:r>
            <a:r>
              <a:rPr sz="1350" spc="5" dirty="0">
                <a:solidFill>
                  <a:srgbClr val="505050"/>
                </a:solidFill>
                <a:latin typeface="Segoe UI"/>
                <a:cs typeface="Segoe UI"/>
              </a:rPr>
              <a:t>with Exponential</a:t>
            </a:r>
            <a:r>
              <a:rPr sz="1350" spc="-45" dirty="0">
                <a:solidFill>
                  <a:srgbClr val="505050"/>
                </a:solidFill>
                <a:latin typeface="Segoe UI"/>
                <a:cs typeface="Segoe UI"/>
              </a:rPr>
              <a:t> </a:t>
            </a:r>
            <a:r>
              <a:rPr sz="1350" dirty="0">
                <a:solidFill>
                  <a:srgbClr val="505050"/>
                </a:solidFill>
                <a:latin typeface="Segoe UI"/>
                <a:cs typeface="Segoe UI"/>
              </a:rPr>
              <a:t>Backoff</a:t>
            </a:r>
            <a:endParaRPr sz="1350">
              <a:latin typeface="Segoe UI"/>
              <a:cs typeface="Segoe UI"/>
            </a:endParaRPr>
          </a:p>
        </p:txBody>
      </p:sp>
      <p:sp>
        <p:nvSpPr>
          <p:cNvPr id="36" name="object 36"/>
          <p:cNvSpPr txBox="1"/>
          <p:nvPr/>
        </p:nvSpPr>
        <p:spPr>
          <a:xfrm>
            <a:off x="4059259" y="4695495"/>
            <a:ext cx="1211899" cy="222438"/>
          </a:xfrm>
          <a:prstGeom prst="rect">
            <a:avLst/>
          </a:prstGeom>
        </p:spPr>
        <p:txBody>
          <a:bodyPr vert="horz" wrap="square" lIns="0" tIns="14600" rIns="0" bIns="0" rtlCol="0">
            <a:spAutoFit/>
          </a:bodyPr>
          <a:lstStyle/>
          <a:p>
            <a:pPr marL="12696">
              <a:spcBef>
                <a:spcPts val="114"/>
              </a:spcBef>
            </a:pPr>
            <a:r>
              <a:rPr sz="1350" spc="5" dirty="0">
                <a:solidFill>
                  <a:srgbClr val="505050"/>
                </a:solidFill>
                <a:latin typeface="Segoe UI"/>
                <a:cs typeface="Segoe UI"/>
              </a:rPr>
              <a:t>Circuit</a:t>
            </a:r>
            <a:r>
              <a:rPr sz="1350" spc="-50" dirty="0">
                <a:solidFill>
                  <a:srgbClr val="505050"/>
                </a:solidFill>
                <a:latin typeface="Segoe UI"/>
                <a:cs typeface="Segoe UI"/>
              </a:rPr>
              <a:t> </a:t>
            </a:r>
            <a:r>
              <a:rPr sz="1350" dirty="0">
                <a:solidFill>
                  <a:srgbClr val="505050"/>
                </a:solidFill>
                <a:latin typeface="Segoe UI"/>
                <a:cs typeface="Segoe UI"/>
              </a:rPr>
              <a:t>Breakers</a:t>
            </a:r>
            <a:endParaRPr sz="1350">
              <a:latin typeface="Segoe UI"/>
              <a:cs typeface="Segoe UI"/>
            </a:endParaRPr>
          </a:p>
        </p:txBody>
      </p:sp>
      <p:sp>
        <p:nvSpPr>
          <p:cNvPr id="37" name="object 37"/>
          <p:cNvSpPr txBox="1"/>
          <p:nvPr/>
        </p:nvSpPr>
        <p:spPr>
          <a:xfrm>
            <a:off x="5480782" y="3598221"/>
            <a:ext cx="1269034" cy="1342040"/>
          </a:xfrm>
          <a:prstGeom prst="rect">
            <a:avLst/>
          </a:prstGeom>
        </p:spPr>
        <p:txBody>
          <a:bodyPr vert="horz" wrap="square" lIns="0" tIns="12062" rIns="0" bIns="0" rtlCol="0">
            <a:spAutoFit/>
          </a:bodyPr>
          <a:lstStyle/>
          <a:p>
            <a:pPr marL="12061" marR="5078" indent="-20949" algn="ctr">
              <a:lnSpc>
                <a:spcPct val="112900"/>
              </a:lnSpc>
              <a:spcBef>
                <a:spcPts val="95"/>
              </a:spcBef>
            </a:pPr>
            <a:r>
              <a:rPr sz="1749" spc="10" dirty="0">
                <a:solidFill>
                  <a:srgbClr val="505050"/>
                </a:solidFill>
                <a:latin typeface="Segoe UI"/>
                <a:cs typeface="Segoe UI"/>
              </a:rPr>
              <a:t>NServiceBus  </a:t>
            </a:r>
            <a:r>
              <a:rPr sz="1749" spc="-15" dirty="0">
                <a:solidFill>
                  <a:srgbClr val="505050"/>
                </a:solidFill>
                <a:latin typeface="Segoe UI"/>
                <a:cs typeface="Segoe UI"/>
              </a:rPr>
              <a:t>MassTransit  </a:t>
            </a:r>
            <a:r>
              <a:rPr sz="1749" dirty="0">
                <a:solidFill>
                  <a:srgbClr val="505050"/>
                </a:solidFill>
                <a:latin typeface="Segoe UI"/>
                <a:cs typeface="Segoe UI"/>
              </a:rPr>
              <a:t>Brighter</a:t>
            </a:r>
            <a:endParaRPr sz="1749">
              <a:latin typeface="Segoe UI"/>
              <a:cs typeface="Segoe UI"/>
            </a:endParaRPr>
          </a:p>
          <a:p>
            <a:pPr marL="281855">
              <a:spcBef>
                <a:spcPts val="915"/>
              </a:spcBef>
            </a:pPr>
            <a:r>
              <a:rPr sz="1949" spc="-15" dirty="0">
                <a:solidFill>
                  <a:srgbClr val="505050"/>
                </a:solidFill>
                <a:latin typeface="Segoe UI"/>
                <a:cs typeface="Segoe UI"/>
              </a:rPr>
              <a:t>Polly</a:t>
            </a:r>
            <a:endParaRPr sz="1949">
              <a:latin typeface="Segoe UI"/>
              <a:cs typeface="Segoe UI"/>
            </a:endParaRPr>
          </a:p>
        </p:txBody>
      </p:sp>
      <p:sp>
        <p:nvSpPr>
          <p:cNvPr id="38" name="object 38"/>
          <p:cNvSpPr/>
          <p:nvPr/>
        </p:nvSpPr>
        <p:spPr>
          <a:xfrm>
            <a:off x="84524" y="430423"/>
            <a:ext cx="11990283" cy="6314496"/>
          </a:xfrm>
          <a:prstGeom prst="rect">
            <a:avLst/>
          </a:prstGeom>
          <a:blipFill>
            <a:blip r:embed="rId3" cstate="print"/>
            <a:stretch>
              <a:fillRect/>
            </a:stretch>
          </a:blipFill>
        </p:spPr>
        <p:txBody>
          <a:bodyPr wrap="square" lIns="0" tIns="0" rIns="0" bIns="0" rtlCol="0"/>
          <a:lstStyle/>
          <a:p>
            <a:endParaRPr sz="1799"/>
          </a:p>
        </p:txBody>
      </p:sp>
      <p:sp>
        <p:nvSpPr>
          <p:cNvPr id="39" name="object 39"/>
          <p:cNvSpPr txBox="1"/>
          <p:nvPr/>
        </p:nvSpPr>
        <p:spPr>
          <a:xfrm>
            <a:off x="675362" y="1670889"/>
            <a:ext cx="4455904" cy="684352"/>
          </a:xfrm>
          <a:prstGeom prst="rect">
            <a:avLst/>
          </a:prstGeom>
        </p:spPr>
        <p:txBody>
          <a:bodyPr vert="horz" wrap="square" lIns="0" tIns="12062" rIns="0" bIns="0" rtlCol="0">
            <a:spAutoFit/>
          </a:bodyPr>
          <a:lstStyle/>
          <a:p>
            <a:pPr marL="12696">
              <a:lnSpc>
                <a:spcPts val="3194"/>
              </a:lnSpc>
              <a:spcBef>
                <a:spcPts val="95"/>
              </a:spcBef>
              <a:tabLst>
                <a:tab pos="1679706" algn="l"/>
              </a:tabLst>
            </a:pPr>
            <a:r>
              <a:rPr sz="1949" dirty="0">
                <a:solidFill>
                  <a:srgbClr val="505050"/>
                </a:solidFill>
                <a:latin typeface="Segoe UI"/>
                <a:cs typeface="Segoe UI"/>
              </a:rPr>
              <a:t>Autonomous	</a:t>
            </a:r>
            <a:r>
              <a:rPr sz="2749" spc="-5" dirty="0">
                <a:solidFill>
                  <a:srgbClr val="505050"/>
                </a:solidFill>
                <a:latin typeface="Segoe UI"/>
                <a:cs typeface="Segoe UI"/>
              </a:rPr>
              <a:t>Bounded</a:t>
            </a:r>
            <a:r>
              <a:rPr sz="2749" spc="-65" dirty="0">
                <a:solidFill>
                  <a:srgbClr val="505050"/>
                </a:solidFill>
                <a:latin typeface="Segoe UI"/>
                <a:cs typeface="Segoe UI"/>
              </a:rPr>
              <a:t> </a:t>
            </a:r>
            <a:r>
              <a:rPr sz="2749" spc="-10" dirty="0">
                <a:solidFill>
                  <a:srgbClr val="505050"/>
                </a:solidFill>
                <a:latin typeface="Segoe UI"/>
                <a:cs typeface="Segoe UI"/>
              </a:rPr>
              <a:t>Context</a:t>
            </a:r>
            <a:endParaRPr sz="2749">
              <a:latin typeface="Segoe UI"/>
              <a:cs typeface="Segoe UI"/>
            </a:endParaRPr>
          </a:p>
          <a:p>
            <a:pPr marL="1385789">
              <a:lnSpc>
                <a:spcPts val="1994"/>
              </a:lnSpc>
            </a:pPr>
            <a:r>
              <a:rPr sz="1749" spc="5" dirty="0">
                <a:solidFill>
                  <a:srgbClr val="505050"/>
                </a:solidFill>
                <a:latin typeface="Segoe UI"/>
                <a:cs typeface="Segoe UI"/>
              </a:rPr>
              <a:t>Nomad </a:t>
            </a:r>
            <a:r>
              <a:rPr sz="1749" spc="10" dirty="0">
                <a:solidFill>
                  <a:srgbClr val="505050"/>
                </a:solidFill>
                <a:latin typeface="Segoe UI"/>
                <a:cs typeface="Segoe UI"/>
              </a:rPr>
              <a:t>&amp; </a:t>
            </a:r>
            <a:r>
              <a:rPr sz="1749" dirty="0">
                <a:solidFill>
                  <a:srgbClr val="505050"/>
                </a:solidFill>
                <a:latin typeface="Segoe UI"/>
                <a:cs typeface="Segoe UI"/>
              </a:rPr>
              <a:t>addressable</a:t>
            </a:r>
            <a:r>
              <a:rPr sz="1749" spc="-10" dirty="0">
                <a:solidFill>
                  <a:srgbClr val="505050"/>
                </a:solidFill>
                <a:latin typeface="Segoe UI"/>
                <a:cs typeface="Segoe UI"/>
              </a:rPr>
              <a:t> </a:t>
            </a:r>
            <a:r>
              <a:rPr sz="1749" spc="5" dirty="0">
                <a:solidFill>
                  <a:srgbClr val="505050"/>
                </a:solidFill>
                <a:latin typeface="Segoe UI"/>
                <a:cs typeface="Segoe UI"/>
              </a:rPr>
              <a:t>services</a:t>
            </a:r>
            <a:endParaRPr sz="1749">
              <a:latin typeface="Segoe UI"/>
              <a:cs typeface="Segoe UI"/>
            </a:endParaRPr>
          </a:p>
        </p:txBody>
      </p:sp>
      <p:sp>
        <p:nvSpPr>
          <p:cNvPr id="40" name="object 40"/>
          <p:cNvSpPr txBox="1"/>
          <p:nvPr/>
        </p:nvSpPr>
        <p:spPr>
          <a:xfrm>
            <a:off x="10601992" y="3744462"/>
            <a:ext cx="568812" cy="300277"/>
          </a:xfrm>
          <a:prstGeom prst="rect">
            <a:avLst/>
          </a:prstGeom>
        </p:spPr>
        <p:txBody>
          <a:bodyPr vert="horz" wrap="square" lIns="0" tIns="12697" rIns="0" bIns="0" rtlCol="0">
            <a:spAutoFit/>
          </a:bodyPr>
          <a:lstStyle/>
          <a:p>
            <a:pPr marL="12696">
              <a:spcBef>
                <a:spcPts val="100"/>
              </a:spcBef>
            </a:pPr>
            <a:r>
              <a:rPr sz="1799" b="1" spc="-10" dirty="0">
                <a:latin typeface="Calibri"/>
                <a:cs typeface="Calibri"/>
              </a:rPr>
              <a:t>C</a:t>
            </a:r>
            <a:r>
              <a:rPr sz="1799" b="1" dirty="0">
                <a:latin typeface="Calibri"/>
                <a:cs typeface="Calibri"/>
              </a:rPr>
              <a:t>I</a:t>
            </a:r>
            <a:r>
              <a:rPr sz="1799" b="1" spc="-10" dirty="0">
                <a:latin typeface="Calibri"/>
                <a:cs typeface="Calibri"/>
              </a:rPr>
              <a:t>/C</a:t>
            </a:r>
            <a:r>
              <a:rPr sz="1799" b="1" dirty="0">
                <a:latin typeface="Calibri"/>
                <a:cs typeface="Calibri"/>
              </a:rPr>
              <a:t>D</a:t>
            </a:r>
            <a:endParaRPr sz="1799">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8464" y="361752"/>
            <a:ext cx="6096675" cy="841173"/>
          </a:xfrm>
          <a:prstGeom prst="rect">
            <a:avLst/>
          </a:prstGeom>
        </p:spPr>
        <p:txBody>
          <a:bodyPr vert="horz" wrap="square" lIns="0" tIns="10395" rIns="0" bIns="0" rtlCol="0" anchor="ctr">
            <a:spAutoFit/>
          </a:bodyPr>
          <a:lstStyle/>
          <a:p>
            <a:pPr marL="10395">
              <a:lnSpc>
                <a:spcPct val="100000"/>
              </a:lnSpc>
              <a:spcBef>
                <a:spcPts val="82"/>
              </a:spcBef>
            </a:pPr>
            <a:r>
              <a:rPr spc="18" dirty="0"/>
              <a:t>总结</a:t>
            </a:r>
          </a:p>
        </p:txBody>
      </p:sp>
      <p:sp>
        <p:nvSpPr>
          <p:cNvPr id="4" name="object 4"/>
          <p:cNvSpPr txBox="1"/>
          <p:nvPr/>
        </p:nvSpPr>
        <p:spPr>
          <a:xfrm>
            <a:off x="2638028" y="2060848"/>
            <a:ext cx="6048672" cy="1969687"/>
          </a:xfrm>
          <a:prstGeom prst="rect">
            <a:avLst/>
          </a:prstGeom>
        </p:spPr>
        <p:txBody>
          <a:bodyPr vert="horz" wrap="square" lIns="0" tIns="10395" rIns="0" bIns="0" rtlCol="0">
            <a:spAutoFit/>
          </a:bodyPr>
          <a:lstStyle/>
          <a:p>
            <a:pPr marL="560176" indent="-552476">
              <a:spcBef>
                <a:spcPts val="82"/>
              </a:spcBef>
              <a:buSzPct val="75294"/>
              <a:buChar char="•"/>
              <a:tabLst>
                <a:tab pos="560176" algn="l"/>
                <a:tab pos="560561" algn="l"/>
              </a:tabLst>
            </a:pPr>
            <a:r>
              <a:rPr sz="2577" spc="21" dirty="0">
                <a:latin typeface="Microsoft YaHei"/>
                <a:cs typeface="Microsoft YaHei"/>
              </a:rPr>
              <a:t>边界，边界，边界</a:t>
            </a:r>
            <a:endParaRPr sz="2577" dirty="0">
              <a:latin typeface="Microsoft YaHei"/>
              <a:cs typeface="Microsoft YaHei"/>
            </a:endParaRPr>
          </a:p>
          <a:p>
            <a:pPr marL="560176" indent="-552476">
              <a:spcBef>
                <a:spcPts val="2956"/>
              </a:spcBef>
              <a:buSzPct val="75294"/>
              <a:buChar char="•"/>
              <a:tabLst>
                <a:tab pos="560176" algn="l"/>
                <a:tab pos="560561" algn="l"/>
              </a:tabLst>
            </a:pPr>
            <a:r>
              <a:rPr sz="2577" spc="21" dirty="0">
                <a:latin typeface="Microsoft YaHei"/>
                <a:cs typeface="Microsoft YaHei"/>
              </a:rPr>
              <a:t>定义边界间的关系</a:t>
            </a:r>
            <a:endParaRPr sz="2577" dirty="0">
              <a:latin typeface="Microsoft YaHei"/>
              <a:cs typeface="Microsoft YaHei"/>
            </a:endParaRPr>
          </a:p>
          <a:p>
            <a:pPr marL="560176" indent="-552476">
              <a:spcBef>
                <a:spcPts val="2959"/>
              </a:spcBef>
              <a:buSzPct val="75294"/>
              <a:buChar char="•"/>
              <a:tabLst>
                <a:tab pos="560176" algn="l"/>
                <a:tab pos="560561" algn="l"/>
              </a:tabLst>
            </a:pPr>
            <a:r>
              <a:rPr sz="2577" spc="21" dirty="0">
                <a:latin typeface="Microsoft YaHei"/>
                <a:cs typeface="Microsoft YaHei"/>
              </a:rPr>
              <a:t>概念不要穿透边界</a:t>
            </a:r>
            <a:endParaRPr sz="2577" dirty="0">
              <a:latin typeface="Microsoft YaHei"/>
              <a:cs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6890"/>
            <a:ext cx="12143083" cy="6772229"/>
          </a:xfrm>
          <a:prstGeom prst="rect">
            <a:avLst/>
          </a:prstGeom>
          <a:blipFill>
            <a:blip r:embed="rId2" cstate="print"/>
            <a:stretch>
              <a:fillRect/>
            </a:stretch>
          </a:blipFill>
        </p:spPr>
        <p:txBody>
          <a:bodyPr wrap="square" lIns="0" tIns="0" rIns="0" bIns="0" rtlCol="0"/>
          <a:lstStyle/>
          <a:p>
            <a:endParaRPr sz="1024"/>
          </a:p>
        </p:txBody>
      </p:sp>
      <p:sp>
        <p:nvSpPr>
          <p:cNvPr id="4" name="object 4"/>
          <p:cNvSpPr/>
          <p:nvPr/>
        </p:nvSpPr>
        <p:spPr>
          <a:xfrm>
            <a:off x="135957" y="558647"/>
            <a:ext cx="4448685" cy="5306610"/>
          </a:xfrm>
          <a:custGeom>
            <a:avLst/>
            <a:gdLst/>
            <a:ahLst/>
            <a:cxnLst/>
            <a:rect l="l" t="t" r="r" b="b"/>
            <a:pathLst>
              <a:path w="7206615" h="10370820">
                <a:moveTo>
                  <a:pt x="0" y="10370797"/>
                </a:moveTo>
                <a:lnTo>
                  <a:pt x="7206431" y="10370797"/>
                </a:lnTo>
                <a:lnTo>
                  <a:pt x="7206431" y="0"/>
                </a:lnTo>
                <a:lnTo>
                  <a:pt x="0" y="0"/>
                </a:lnTo>
                <a:lnTo>
                  <a:pt x="0" y="10370797"/>
                </a:lnTo>
                <a:close/>
              </a:path>
            </a:pathLst>
          </a:custGeom>
          <a:solidFill>
            <a:srgbClr val="007BCD">
              <a:alpha val="67839"/>
            </a:srgbClr>
          </a:solidFill>
        </p:spPr>
        <p:txBody>
          <a:bodyPr wrap="square" lIns="0" tIns="0" rIns="0" bIns="0" rtlCol="0"/>
          <a:lstStyle/>
          <a:p>
            <a:endParaRPr sz="1024"/>
          </a:p>
        </p:txBody>
      </p:sp>
      <p:sp>
        <p:nvSpPr>
          <p:cNvPr id="5" name="object 5"/>
          <p:cNvSpPr txBox="1">
            <a:spLocks noGrp="1"/>
          </p:cNvSpPr>
          <p:nvPr>
            <p:ph type="title"/>
          </p:nvPr>
        </p:nvSpPr>
        <p:spPr>
          <a:xfrm>
            <a:off x="1289254" y="949734"/>
            <a:ext cx="3013643" cy="824406"/>
          </a:xfrm>
          <a:prstGeom prst="rect">
            <a:avLst/>
          </a:prstGeom>
        </p:spPr>
        <p:txBody>
          <a:bodyPr vert="horz" wrap="square" lIns="0" tIns="6173" rIns="0" bIns="0" numCol="1" rtlCol="0" anchor="ctr" anchorCtr="0" compatLnSpc="1">
            <a:prstTxWarp prst="textNoShape">
              <a:avLst/>
            </a:prstTxWarp>
            <a:spAutoFit/>
          </a:bodyPr>
          <a:lstStyle/>
          <a:p>
            <a:pPr algn="ctr">
              <a:spcBef>
                <a:spcPts val="49"/>
              </a:spcBef>
            </a:pPr>
            <a:r>
              <a:rPr sz="3377" spc="-3" dirty="0">
                <a:solidFill>
                  <a:srgbClr val="FFFFFF"/>
                </a:solidFill>
                <a:latin typeface="Microsoft YaHei"/>
                <a:cs typeface="Microsoft YaHei"/>
              </a:rPr>
              <a:t>衡量分治的标准</a:t>
            </a:r>
            <a:endParaRPr sz="3377">
              <a:latin typeface="Microsoft YaHei"/>
              <a:cs typeface="Microsoft YaHei"/>
            </a:endParaRPr>
          </a:p>
          <a:p>
            <a:pPr algn="ctr">
              <a:lnSpc>
                <a:spcPct val="100000"/>
              </a:lnSpc>
            </a:pPr>
            <a:r>
              <a:rPr sz="2277" dirty="0">
                <a:solidFill>
                  <a:srgbClr val="FFFFFF"/>
                </a:solidFill>
                <a:latin typeface="Microsoft YaHei"/>
                <a:cs typeface="Microsoft YaHei"/>
              </a:rPr>
              <a:t>高内聚低耦合</a:t>
            </a:r>
            <a:endParaRPr sz="2277">
              <a:latin typeface="Microsoft YaHei"/>
              <a:cs typeface="Microsoft YaHei"/>
            </a:endParaRPr>
          </a:p>
        </p:txBody>
      </p:sp>
      <p:sp>
        <p:nvSpPr>
          <p:cNvPr id="6" name="object 6"/>
          <p:cNvSpPr/>
          <p:nvPr/>
        </p:nvSpPr>
        <p:spPr>
          <a:xfrm>
            <a:off x="4846063" y="2100281"/>
            <a:ext cx="800235" cy="2047783"/>
          </a:xfrm>
          <a:custGeom>
            <a:avLst/>
            <a:gdLst/>
            <a:ahLst/>
            <a:cxnLst/>
            <a:rect l="l" t="t" r="r" b="b"/>
            <a:pathLst>
              <a:path w="2410459" h="3479165">
                <a:moveTo>
                  <a:pt x="2410197" y="0"/>
                </a:moveTo>
                <a:lnTo>
                  <a:pt x="0" y="3479070"/>
                </a:lnTo>
              </a:path>
            </a:pathLst>
          </a:custGeom>
          <a:ln w="10470">
            <a:solidFill>
              <a:srgbClr val="FFFFFF"/>
            </a:solidFill>
          </a:ln>
        </p:spPr>
        <p:txBody>
          <a:bodyPr wrap="square" lIns="0" tIns="0" rIns="0" bIns="0" rtlCol="0"/>
          <a:lstStyle/>
          <a:p>
            <a:endParaRPr sz="1024"/>
          </a:p>
        </p:txBody>
      </p:sp>
      <p:sp>
        <p:nvSpPr>
          <p:cNvPr id="7" name="object 7"/>
          <p:cNvSpPr txBox="1"/>
          <p:nvPr/>
        </p:nvSpPr>
        <p:spPr>
          <a:xfrm>
            <a:off x="5065726" y="1680746"/>
            <a:ext cx="1705314" cy="455589"/>
          </a:xfrm>
          <a:prstGeom prst="rect">
            <a:avLst/>
          </a:prstGeom>
          <a:solidFill>
            <a:srgbClr val="007BCD">
              <a:alpha val="65879"/>
            </a:srgbClr>
          </a:solidFill>
          <a:ln w="10470">
            <a:solidFill>
              <a:srgbClr val="FFFFFF"/>
            </a:solidFill>
          </a:ln>
        </p:spPr>
        <p:txBody>
          <a:bodyPr vert="horz" wrap="square" lIns="0" tIns="650" rIns="0" bIns="0" rtlCol="0">
            <a:spAutoFit/>
          </a:bodyPr>
          <a:lstStyle/>
          <a:p>
            <a:pPr algn="ctr">
              <a:spcBef>
                <a:spcPts val="5"/>
              </a:spcBef>
            </a:pPr>
            <a:endParaRPr lang="en-US" altLang="zh-CN" sz="1432" dirty="0">
              <a:latin typeface="Times New Roman"/>
              <a:cs typeface="Times New Roman"/>
            </a:endParaRPr>
          </a:p>
          <a:p>
            <a:pPr algn="ctr">
              <a:spcBef>
                <a:spcPts val="5"/>
              </a:spcBef>
            </a:pPr>
            <a:r>
              <a:rPr lang="zh-CN" altLang="en-US" sz="1524" dirty="0">
                <a:latin typeface="Times New Roman"/>
                <a:cs typeface="Times New Roman"/>
              </a:rPr>
              <a:t>行李车厢</a:t>
            </a:r>
            <a:endParaRPr sz="1524" dirty="0">
              <a:latin typeface="Times New Roman"/>
              <a:cs typeface="Times New Roman"/>
            </a:endParaRPr>
          </a:p>
        </p:txBody>
      </p:sp>
      <p:sp>
        <p:nvSpPr>
          <p:cNvPr id="8" name="object 8"/>
          <p:cNvSpPr/>
          <p:nvPr/>
        </p:nvSpPr>
        <p:spPr>
          <a:xfrm>
            <a:off x="8109910" y="2367821"/>
            <a:ext cx="19495" cy="1451422"/>
          </a:xfrm>
          <a:custGeom>
            <a:avLst/>
            <a:gdLst/>
            <a:ahLst/>
            <a:cxnLst/>
            <a:rect l="l" t="t" r="r" b="b"/>
            <a:pathLst>
              <a:path w="38100" h="2836545">
                <a:moveTo>
                  <a:pt x="37630" y="0"/>
                </a:moveTo>
                <a:lnTo>
                  <a:pt x="0" y="2836036"/>
                </a:lnTo>
              </a:path>
            </a:pathLst>
          </a:custGeom>
          <a:ln w="10470">
            <a:solidFill>
              <a:srgbClr val="FFFFFF"/>
            </a:solidFill>
          </a:ln>
        </p:spPr>
        <p:txBody>
          <a:bodyPr wrap="square" lIns="0" tIns="0" rIns="0" bIns="0" rtlCol="0"/>
          <a:lstStyle/>
          <a:p>
            <a:endParaRPr sz="1024"/>
          </a:p>
        </p:txBody>
      </p:sp>
      <p:sp>
        <p:nvSpPr>
          <p:cNvPr id="9" name="object 9"/>
          <p:cNvSpPr txBox="1"/>
          <p:nvPr/>
        </p:nvSpPr>
        <p:spPr>
          <a:xfrm>
            <a:off x="7393120" y="1687193"/>
            <a:ext cx="1544350" cy="453409"/>
          </a:xfrm>
          <a:prstGeom prst="rect">
            <a:avLst/>
          </a:prstGeom>
          <a:solidFill>
            <a:srgbClr val="007BCD">
              <a:alpha val="65879"/>
            </a:srgbClr>
          </a:solidFill>
          <a:ln w="10470">
            <a:solidFill>
              <a:srgbClr val="FFFFFF"/>
            </a:solidFill>
          </a:ln>
        </p:spPr>
        <p:txBody>
          <a:bodyPr vert="horz" wrap="square" lIns="0" tIns="650" rIns="0" bIns="0" rtlCol="0">
            <a:spAutoFit/>
          </a:bodyPr>
          <a:lstStyle/>
          <a:p>
            <a:pPr>
              <a:spcBef>
                <a:spcPts val="5"/>
              </a:spcBef>
            </a:pPr>
            <a:endParaRPr sz="1432" dirty="0">
              <a:latin typeface="Times New Roman"/>
              <a:cs typeface="Times New Roman"/>
            </a:endParaRPr>
          </a:p>
          <a:p>
            <a:pPr marL="387334"/>
            <a:r>
              <a:rPr sz="1510" spc="-297" dirty="0">
                <a:solidFill>
                  <a:srgbClr val="FFFFFF"/>
                </a:solidFill>
                <a:latin typeface="PMingLiU"/>
                <a:cs typeface="PMingLiU"/>
              </a:rPr>
              <a:t>观光⻋车厢</a:t>
            </a:r>
            <a:endParaRPr sz="1510" dirty="0">
              <a:latin typeface="PMingLiU"/>
              <a:cs typeface="PMingLiU"/>
            </a:endParaRPr>
          </a:p>
        </p:txBody>
      </p:sp>
      <p:sp>
        <p:nvSpPr>
          <p:cNvPr id="10" name="object 10"/>
          <p:cNvSpPr/>
          <p:nvPr/>
        </p:nvSpPr>
        <p:spPr>
          <a:xfrm>
            <a:off x="10378210" y="2367821"/>
            <a:ext cx="37690" cy="1428678"/>
          </a:xfrm>
          <a:custGeom>
            <a:avLst/>
            <a:gdLst/>
            <a:ahLst/>
            <a:cxnLst/>
            <a:rect l="l" t="t" r="r" b="b"/>
            <a:pathLst>
              <a:path w="73659" h="2792095">
                <a:moveTo>
                  <a:pt x="0" y="0"/>
                </a:moveTo>
                <a:lnTo>
                  <a:pt x="73238" y="2791682"/>
                </a:lnTo>
              </a:path>
            </a:pathLst>
          </a:custGeom>
          <a:ln w="10470">
            <a:solidFill>
              <a:srgbClr val="FFFFFF"/>
            </a:solidFill>
          </a:ln>
        </p:spPr>
        <p:txBody>
          <a:bodyPr wrap="square" lIns="0" tIns="0" rIns="0" bIns="0" rtlCol="0"/>
          <a:lstStyle/>
          <a:p>
            <a:endParaRPr sz="1024"/>
          </a:p>
        </p:txBody>
      </p:sp>
      <p:sp>
        <p:nvSpPr>
          <p:cNvPr id="11" name="object 11"/>
          <p:cNvSpPr txBox="1"/>
          <p:nvPr/>
        </p:nvSpPr>
        <p:spPr>
          <a:xfrm>
            <a:off x="9642163" y="1687193"/>
            <a:ext cx="1544350" cy="453409"/>
          </a:xfrm>
          <a:prstGeom prst="rect">
            <a:avLst/>
          </a:prstGeom>
          <a:solidFill>
            <a:srgbClr val="007BCD">
              <a:alpha val="65879"/>
            </a:srgbClr>
          </a:solidFill>
          <a:ln w="10470">
            <a:solidFill>
              <a:srgbClr val="FFFFFF"/>
            </a:solidFill>
          </a:ln>
        </p:spPr>
        <p:txBody>
          <a:bodyPr vert="horz" wrap="square" lIns="0" tIns="650" rIns="0" bIns="0" rtlCol="0">
            <a:spAutoFit/>
          </a:bodyPr>
          <a:lstStyle/>
          <a:p>
            <a:pPr>
              <a:spcBef>
                <a:spcPts val="5"/>
              </a:spcBef>
            </a:pPr>
            <a:endParaRPr sz="1432">
              <a:latin typeface="Times New Roman"/>
              <a:cs typeface="Times New Roman"/>
            </a:endParaRPr>
          </a:p>
          <a:p>
            <a:pPr marL="387334"/>
            <a:r>
              <a:rPr sz="1510" spc="-297" dirty="0">
                <a:solidFill>
                  <a:srgbClr val="FFFFFF"/>
                </a:solidFill>
                <a:latin typeface="PMingLiU"/>
                <a:cs typeface="PMingLiU"/>
              </a:rPr>
              <a:t>普通⻋车厢</a:t>
            </a:r>
            <a:endParaRPr sz="1510">
              <a:latin typeface="PMingLiU"/>
              <a:cs typeface="PMingLiU"/>
            </a:endParaRPr>
          </a:p>
        </p:txBody>
      </p:sp>
      <p:sp>
        <p:nvSpPr>
          <p:cNvPr id="12" name="object 12"/>
          <p:cNvSpPr/>
          <p:nvPr/>
        </p:nvSpPr>
        <p:spPr>
          <a:xfrm>
            <a:off x="1244771" y="2679965"/>
            <a:ext cx="535781" cy="535780"/>
          </a:xfrm>
          <a:prstGeom prst="rect">
            <a:avLst/>
          </a:prstGeom>
          <a:blipFill>
            <a:blip r:embed="rId3" cstate="print"/>
            <a:stretch>
              <a:fillRect/>
            </a:stretch>
          </a:blipFill>
        </p:spPr>
        <p:txBody>
          <a:bodyPr wrap="square" lIns="0" tIns="0" rIns="0" bIns="0" rtlCol="0"/>
          <a:lstStyle/>
          <a:p>
            <a:endParaRPr sz="1024"/>
          </a:p>
        </p:txBody>
      </p:sp>
      <p:sp>
        <p:nvSpPr>
          <p:cNvPr id="13" name="object 13"/>
          <p:cNvSpPr/>
          <p:nvPr/>
        </p:nvSpPr>
        <p:spPr>
          <a:xfrm>
            <a:off x="1244771" y="4739808"/>
            <a:ext cx="535781" cy="535781"/>
          </a:xfrm>
          <a:prstGeom prst="rect">
            <a:avLst/>
          </a:prstGeom>
          <a:blipFill>
            <a:blip r:embed="rId4" cstate="print"/>
            <a:stretch>
              <a:fillRect/>
            </a:stretch>
          </a:blipFill>
        </p:spPr>
        <p:txBody>
          <a:bodyPr wrap="square" lIns="0" tIns="0" rIns="0" bIns="0" rtlCol="0"/>
          <a:lstStyle/>
          <a:p>
            <a:endParaRPr sz="1024"/>
          </a:p>
        </p:txBody>
      </p:sp>
      <p:sp>
        <p:nvSpPr>
          <p:cNvPr id="14" name="object 14"/>
          <p:cNvSpPr/>
          <p:nvPr/>
        </p:nvSpPr>
        <p:spPr>
          <a:xfrm>
            <a:off x="6169139" y="3628484"/>
            <a:ext cx="53287" cy="1655472"/>
          </a:xfrm>
          <a:custGeom>
            <a:avLst/>
            <a:gdLst/>
            <a:ahLst/>
            <a:cxnLst/>
            <a:rect l="l" t="t" r="r" b="b"/>
            <a:pathLst>
              <a:path w="104140" h="3235325">
                <a:moveTo>
                  <a:pt x="104140" y="0"/>
                </a:moveTo>
                <a:lnTo>
                  <a:pt x="0" y="3235160"/>
                </a:lnTo>
              </a:path>
            </a:pathLst>
          </a:custGeom>
          <a:ln w="10470">
            <a:solidFill>
              <a:srgbClr val="FFFFFF"/>
            </a:solidFill>
          </a:ln>
        </p:spPr>
        <p:txBody>
          <a:bodyPr wrap="square" lIns="0" tIns="0" rIns="0" bIns="0" rtlCol="0"/>
          <a:lstStyle/>
          <a:p>
            <a:endParaRPr sz="1024"/>
          </a:p>
        </p:txBody>
      </p:sp>
      <p:sp>
        <p:nvSpPr>
          <p:cNvPr id="15" name="object 15"/>
          <p:cNvSpPr txBox="1"/>
          <p:nvPr/>
        </p:nvSpPr>
        <p:spPr>
          <a:xfrm>
            <a:off x="5486380" y="2947855"/>
            <a:ext cx="1544350" cy="453409"/>
          </a:xfrm>
          <a:prstGeom prst="rect">
            <a:avLst/>
          </a:prstGeom>
          <a:solidFill>
            <a:srgbClr val="007BCD">
              <a:alpha val="65879"/>
            </a:srgbClr>
          </a:solidFill>
          <a:ln w="10470">
            <a:solidFill>
              <a:srgbClr val="FFFFFF"/>
            </a:solidFill>
          </a:ln>
        </p:spPr>
        <p:txBody>
          <a:bodyPr vert="horz" wrap="square" lIns="0" tIns="650" rIns="0" bIns="0" rtlCol="0">
            <a:spAutoFit/>
          </a:bodyPr>
          <a:lstStyle/>
          <a:p>
            <a:pPr>
              <a:spcBef>
                <a:spcPts val="5"/>
              </a:spcBef>
            </a:pPr>
            <a:endParaRPr sz="1432">
              <a:latin typeface="Times New Roman"/>
              <a:cs typeface="Times New Roman"/>
            </a:endParaRPr>
          </a:p>
          <a:p>
            <a:pPr marL="2274" algn="ctr"/>
            <a:r>
              <a:rPr sz="1510" spc="8" dirty="0">
                <a:solidFill>
                  <a:srgbClr val="FFFFFF"/>
                </a:solidFill>
                <a:latin typeface="PMingLiU"/>
                <a:cs typeface="PMingLiU"/>
              </a:rPr>
              <a:t>连接</a:t>
            </a:r>
            <a:endParaRPr sz="1510">
              <a:latin typeface="PMingLiU"/>
              <a:cs typeface="PMingLiU"/>
            </a:endParaRPr>
          </a:p>
        </p:txBody>
      </p:sp>
      <p:sp>
        <p:nvSpPr>
          <p:cNvPr id="16" name="object 16"/>
          <p:cNvSpPr txBox="1"/>
          <p:nvPr/>
        </p:nvSpPr>
        <p:spPr>
          <a:xfrm>
            <a:off x="1822583" y="2157241"/>
            <a:ext cx="2530160" cy="3708016"/>
          </a:xfrm>
          <a:prstGeom prst="rect">
            <a:avLst/>
          </a:prstGeom>
        </p:spPr>
        <p:txBody>
          <a:bodyPr vert="horz" wrap="square" lIns="0" tIns="6173" rIns="0" bIns="0" rtlCol="0">
            <a:spAutoFit/>
          </a:bodyPr>
          <a:lstStyle/>
          <a:p>
            <a:pPr marL="6499">
              <a:spcBef>
                <a:spcPts val="49"/>
              </a:spcBef>
            </a:pPr>
            <a:r>
              <a:rPr sz="2533" b="1" spc="-1391" dirty="0">
                <a:solidFill>
                  <a:srgbClr val="FFFFFF"/>
                </a:solidFill>
                <a:latin typeface="Microsoft YaHei"/>
                <a:cs typeface="Microsoft YaHei"/>
              </a:rPr>
              <a:t>“</a:t>
            </a:r>
            <a:endParaRPr sz="2533" dirty="0">
              <a:latin typeface="Microsoft YaHei"/>
              <a:cs typeface="Microsoft YaHei"/>
            </a:endParaRPr>
          </a:p>
          <a:p>
            <a:pPr marL="6499" marR="11373" algn="just">
              <a:spcBef>
                <a:spcPts val="10"/>
              </a:spcBef>
            </a:pPr>
            <a:r>
              <a:rPr sz="1510" b="1" spc="8" dirty="0">
                <a:solidFill>
                  <a:srgbClr val="FFFFFF"/>
                </a:solidFill>
                <a:latin typeface="Microsoft YaHei"/>
                <a:cs typeface="Microsoft YaHei"/>
              </a:rPr>
              <a:t>每个车厢都要符合承重要求， 行李车厢承重能力要高于其他 车厢，车厢间的连接要牢固且 易于拆卸，有足够的灵活性方 便转弯</a:t>
            </a:r>
            <a:endParaRPr sz="1510" dirty="0">
              <a:latin typeface="Microsoft YaHei"/>
              <a:cs typeface="Microsoft YaHei"/>
            </a:endParaRPr>
          </a:p>
          <a:p>
            <a:pPr marL="6499">
              <a:spcBef>
                <a:spcPts val="44"/>
              </a:spcBef>
            </a:pPr>
            <a:r>
              <a:rPr sz="2533" b="1" spc="-1391" dirty="0">
                <a:solidFill>
                  <a:srgbClr val="FFFFFF"/>
                </a:solidFill>
                <a:latin typeface="Microsoft YaHei"/>
                <a:cs typeface="Microsoft YaHei"/>
              </a:rPr>
              <a:t>”</a:t>
            </a:r>
            <a:endParaRPr sz="2533" dirty="0">
              <a:latin typeface="Microsoft YaHei"/>
              <a:cs typeface="Microsoft YaHei"/>
            </a:endParaRPr>
          </a:p>
          <a:p>
            <a:pPr marL="15597">
              <a:spcBef>
                <a:spcPts val="361"/>
              </a:spcBef>
            </a:pPr>
            <a:r>
              <a:rPr sz="2533" b="1" spc="-1391" dirty="0">
                <a:solidFill>
                  <a:srgbClr val="FFFFFF"/>
                </a:solidFill>
                <a:latin typeface="Microsoft YaHei"/>
                <a:cs typeface="Microsoft YaHei"/>
              </a:rPr>
              <a:t>“</a:t>
            </a:r>
            <a:endParaRPr sz="2533" dirty="0">
              <a:latin typeface="Microsoft YaHei"/>
              <a:cs typeface="Microsoft YaHei"/>
            </a:endParaRPr>
          </a:p>
          <a:p>
            <a:pPr marL="15597" marR="2599" algn="just">
              <a:spcBef>
                <a:spcPts val="10"/>
              </a:spcBef>
            </a:pPr>
            <a:r>
              <a:rPr sz="1510" b="1" spc="8" dirty="0">
                <a:solidFill>
                  <a:srgbClr val="FFFFFF"/>
                </a:solidFill>
                <a:latin typeface="Microsoft YaHei"/>
                <a:cs typeface="Microsoft YaHei"/>
              </a:rPr>
              <a:t>大件行李应该单独存放，避免 占用普通车厢中的空间，餐车 应该在整个列车的中间，方便 乘客用餐</a:t>
            </a:r>
            <a:endParaRPr sz="1510" dirty="0">
              <a:latin typeface="Microsoft YaHei"/>
              <a:cs typeface="Microsoft YaHei"/>
            </a:endParaRPr>
          </a:p>
          <a:p>
            <a:pPr marL="15597" algn="just"/>
            <a:r>
              <a:rPr sz="2533" b="1" spc="-1391" dirty="0">
                <a:solidFill>
                  <a:srgbClr val="FFFFFF"/>
                </a:solidFill>
                <a:latin typeface="Microsoft YaHei"/>
                <a:cs typeface="Microsoft YaHei"/>
              </a:rPr>
              <a:t>”</a:t>
            </a:r>
            <a:endParaRPr sz="2533" dirty="0">
              <a:latin typeface="Microsoft YaHei"/>
              <a:cs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03908" y="-42814"/>
            <a:ext cx="3874033" cy="6900814"/>
          </a:xfrm>
          <a:custGeom>
            <a:avLst/>
            <a:gdLst/>
            <a:ahLst/>
            <a:cxnLst/>
            <a:rect l="l" t="t" r="r" b="b"/>
            <a:pathLst>
              <a:path w="7571105" h="10414635">
                <a:moveTo>
                  <a:pt x="0" y="10414090"/>
                </a:moveTo>
                <a:lnTo>
                  <a:pt x="7570713" y="10414090"/>
                </a:lnTo>
                <a:lnTo>
                  <a:pt x="7570713" y="0"/>
                </a:lnTo>
                <a:lnTo>
                  <a:pt x="0" y="0"/>
                </a:lnTo>
                <a:lnTo>
                  <a:pt x="0" y="10414090"/>
                </a:lnTo>
                <a:close/>
              </a:path>
            </a:pathLst>
          </a:custGeom>
          <a:solidFill>
            <a:srgbClr val="1F79AF"/>
          </a:solidFill>
        </p:spPr>
        <p:txBody>
          <a:bodyPr wrap="square" lIns="0" tIns="0" rIns="0" bIns="0" rtlCol="0"/>
          <a:lstStyle/>
          <a:p>
            <a:endParaRPr sz="1024"/>
          </a:p>
        </p:txBody>
      </p:sp>
      <p:sp>
        <p:nvSpPr>
          <p:cNvPr id="4" name="object 4"/>
          <p:cNvSpPr/>
          <p:nvPr/>
        </p:nvSpPr>
        <p:spPr>
          <a:xfrm>
            <a:off x="1969675" y="1885748"/>
            <a:ext cx="2335616" cy="1394005"/>
          </a:xfrm>
          <a:prstGeom prst="rect">
            <a:avLst/>
          </a:prstGeom>
          <a:blipFill>
            <a:blip r:embed="rId2" cstate="print"/>
            <a:stretch>
              <a:fillRect/>
            </a:stretch>
          </a:blipFill>
        </p:spPr>
        <p:txBody>
          <a:bodyPr wrap="square" lIns="0" tIns="0" rIns="0" bIns="0" rtlCol="0"/>
          <a:lstStyle/>
          <a:p>
            <a:endParaRPr sz="1024"/>
          </a:p>
        </p:txBody>
      </p:sp>
      <p:sp>
        <p:nvSpPr>
          <p:cNvPr id="5" name="object 5"/>
          <p:cNvSpPr/>
          <p:nvPr/>
        </p:nvSpPr>
        <p:spPr>
          <a:xfrm>
            <a:off x="2054236" y="1969967"/>
            <a:ext cx="2083030" cy="1141660"/>
          </a:xfrm>
          <a:prstGeom prst="rect">
            <a:avLst/>
          </a:prstGeom>
          <a:blipFill>
            <a:blip r:embed="rId3" cstate="print"/>
            <a:stretch>
              <a:fillRect/>
            </a:stretch>
          </a:blipFill>
        </p:spPr>
        <p:txBody>
          <a:bodyPr wrap="square" lIns="0" tIns="0" rIns="0" bIns="0" rtlCol="0"/>
          <a:lstStyle/>
          <a:p>
            <a:endParaRPr sz="1024"/>
          </a:p>
        </p:txBody>
      </p:sp>
      <p:sp>
        <p:nvSpPr>
          <p:cNvPr id="6" name="object 6"/>
          <p:cNvSpPr/>
          <p:nvPr/>
        </p:nvSpPr>
        <p:spPr>
          <a:xfrm>
            <a:off x="5017955" y="796535"/>
            <a:ext cx="3058482" cy="2549006"/>
          </a:xfrm>
          <a:custGeom>
            <a:avLst/>
            <a:gdLst/>
            <a:ahLst/>
            <a:cxnLst/>
            <a:rect l="l" t="t" r="r" b="b"/>
            <a:pathLst>
              <a:path w="5977255" h="4981575">
                <a:moveTo>
                  <a:pt x="0" y="0"/>
                </a:moveTo>
                <a:lnTo>
                  <a:pt x="5976735" y="0"/>
                </a:lnTo>
                <a:lnTo>
                  <a:pt x="5976735" y="4981174"/>
                </a:lnTo>
                <a:lnTo>
                  <a:pt x="0" y="4981174"/>
                </a:lnTo>
                <a:lnTo>
                  <a:pt x="0" y="0"/>
                </a:lnTo>
                <a:close/>
              </a:path>
            </a:pathLst>
          </a:custGeom>
          <a:ln w="10470">
            <a:solidFill>
              <a:srgbClr val="007BCD"/>
            </a:solidFill>
          </a:ln>
        </p:spPr>
        <p:txBody>
          <a:bodyPr wrap="square" lIns="0" tIns="0" rIns="0" bIns="0" rtlCol="0"/>
          <a:lstStyle/>
          <a:p>
            <a:endParaRPr sz="1024"/>
          </a:p>
        </p:txBody>
      </p:sp>
      <p:sp>
        <p:nvSpPr>
          <p:cNvPr id="7" name="object 7"/>
          <p:cNvSpPr txBox="1"/>
          <p:nvPr/>
        </p:nvSpPr>
        <p:spPr>
          <a:xfrm>
            <a:off x="5169829" y="1035738"/>
            <a:ext cx="2653305" cy="2090650"/>
          </a:xfrm>
          <a:prstGeom prst="rect">
            <a:avLst/>
          </a:prstGeom>
        </p:spPr>
        <p:txBody>
          <a:bodyPr vert="horz" wrap="square" lIns="0" tIns="6173" rIns="0" bIns="0" rtlCol="0">
            <a:spAutoFit/>
          </a:bodyPr>
          <a:lstStyle/>
          <a:p>
            <a:pPr marL="289201" marR="2599" indent="-289201">
              <a:spcBef>
                <a:spcPts val="49"/>
              </a:spcBef>
              <a:buClr>
                <a:srgbClr val="53585F"/>
              </a:buClr>
              <a:buFont typeface="Arial"/>
              <a:buChar char="•"/>
              <a:tabLst>
                <a:tab pos="289201" algn="l"/>
                <a:tab pos="289526" algn="l"/>
              </a:tabLst>
            </a:pPr>
            <a:r>
              <a:rPr sz="1689" spc="-3" dirty="0">
                <a:solidFill>
                  <a:srgbClr val="666B72"/>
                </a:solidFill>
                <a:latin typeface="Microsoft YaHei"/>
                <a:cs typeface="Microsoft YaHei"/>
              </a:rPr>
              <a:t>运行时进程间通信，能够 </a:t>
            </a:r>
            <a:r>
              <a:rPr sz="1689" spc="-3" dirty="0">
                <a:solidFill>
                  <a:srgbClr val="53585F"/>
                </a:solidFill>
                <a:latin typeface="Microsoft YaHei"/>
                <a:cs typeface="Microsoft YaHei"/>
              </a:rPr>
              <a:t>容错和故障隔离</a:t>
            </a:r>
            <a:endParaRPr sz="1689">
              <a:latin typeface="Microsoft YaHei"/>
              <a:cs typeface="Microsoft YaHei"/>
            </a:endParaRPr>
          </a:p>
          <a:p>
            <a:pPr marL="289201" marR="2599" indent="-289201">
              <a:lnSpc>
                <a:spcPts val="2027"/>
              </a:lnSpc>
              <a:spcBef>
                <a:spcPts val="67"/>
              </a:spcBef>
              <a:buFont typeface="Arial"/>
              <a:buChar char="•"/>
              <a:tabLst>
                <a:tab pos="289201" algn="l"/>
                <a:tab pos="289526" algn="l"/>
              </a:tabLst>
            </a:pPr>
            <a:r>
              <a:rPr sz="1689" spc="-3" dirty="0">
                <a:solidFill>
                  <a:srgbClr val="53585F"/>
                </a:solidFill>
                <a:latin typeface="Microsoft YaHei"/>
                <a:cs typeface="Microsoft YaHei"/>
              </a:rPr>
              <a:t>去中心化管理数据和去中 心化治理</a:t>
            </a:r>
            <a:endParaRPr sz="1689">
              <a:latin typeface="Microsoft YaHei"/>
              <a:cs typeface="Microsoft YaHei"/>
            </a:endParaRPr>
          </a:p>
          <a:p>
            <a:pPr marL="289201" indent="-289201">
              <a:lnSpc>
                <a:spcPts val="1954"/>
              </a:lnSpc>
              <a:buFont typeface="Arial"/>
              <a:buChar char="•"/>
              <a:tabLst>
                <a:tab pos="289201" algn="l"/>
                <a:tab pos="289526" algn="l"/>
              </a:tabLst>
            </a:pPr>
            <a:r>
              <a:rPr sz="1689" spc="-3" dirty="0">
                <a:solidFill>
                  <a:srgbClr val="53585F"/>
                </a:solidFill>
                <a:latin typeface="Microsoft YaHei"/>
                <a:cs typeface="Microsoft YaHei"/>
              </a:rPr>
              <a:t>服务可以独立的开发</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测</a:t>
            </a:r>
            <a:endParaRPr sz="1689">
              <a:latin typeface="Microsoft YaHei"/>
              <a:cs typeface="Microsoft YaHei"/>
            </a:endParaRPr>
          </a:p>
          <a:p>
            <a:pPr marL="289201" marR="2599">
              <a:lnSpc>
                <a:spcPts val="2027"/>
              </a:lnSpc>
              <a:spcBef>
                <a:spcPts val="67"/>
              </a:spcBef>
            </a:pPr>
            <a:r>
              <a:rPr sz="1689" spc="-3" dirty="0">
                <a:solidFill>
                  <a:srgbClr val="53585F"/>
                </a:solidFill>
                <a:latin typeface="Microsoft YaHei"/>
                <a:cs typeface="Microsoft YaHei"/>
              </a:rPr>
              <a:t>试</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构建</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部署按业务组 织全功能团队</a:t>
            </a:r>
            <a:endParaRPr sz="1689">
              <a:latin typeface="Microsoft YaHei"/>
              <a:cs typeface="Microsoft YaHei"/>
            </a:endParaRPr>
          </a:p>
          <a:p>
            <a:pPr marL="289201" indent="-289201">
              <a:lnSpc>
                <a:spcPts val="1957"/>
              </a:lnSpc>
              <a:buFont typeface="Arial"/>
              <a:buChar char="•"/>
              <a:tabLst>
                <a:tab pos="289201" algn="l"/>
                <a:tab pos="289526" algn="l"/>
              </a:tabLst>
            </a:pPr>
            <a:r>
              <a:rPr sz="1689" spc="-3" dirty="0">
                <a:solidFill>
                  <a:srgbClr val="53585F"/>
                </a:solidFill>
                <a:latin typeface="Microsoft YaHei"/>
                <a:cs typeface="Microsoft YaHei"/>
              </a:rPr>
              <a:t>高内聚低耦合</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职责单一</a:t>
            </a:r>
            <a:endParaRPr sz="1689">
              <a:latin typeface="Microsoft YaHei"/>
              <a:cs typeface="Microsoft YaHei"/>
            </a:endParaRPr>
          </a:p>
        </p:txBody>
      </p:sp>
      <p:sp>
        <p:nvSpPr>
          <p:cNvPr id="8" name="object 8"/>
          <p:cNvSpPr/>
          <p:nvPr/>
        </p:nvSpPr>
        <p:spPr>
          <a:xfrm>
            <a:off x="1980197" y="4112648"/>
            <a:ext cx="2335616" cy="1294058"/>
          </a:xfrm>
          <a:prstGeom prst="rect">
            <a:avLst/>
          </a:prstGeom>
          <a:blipFill>
            <a:blip r:embed="rId4" cstate="print"/>
            <a:stretch>
              <a:fillRect/>
            </a:stretch>
          </a:blipFill>
        </p:spPr>
        <p:txBody>
          <a:bodyPr wrap="square" lIns="0" tIns="0" rIns="0" bIns="0" rtlCol="0"/>
          <a:lstStyle/>
          <a:p>
            <a:endParaRPr sz="1024"/>
          </a:p>
        </p:txBody>
      </p:sp>
      <p:sp>
        <p:nvSpPr>
          <p:cNvPr id="9" name="object 9"/>
          <p:cNvSpPr/>
          <p:nvPr/>
        </p:nvSpPr>
        <p:spPr>
          <a:xfrm>
            <a:off x="2065635" y="4197544"/>
            <a:ext cx="2083030" cy="1041514"/>
          </a:xfrm>
          <a:prstGeom prst="rect">
            <a:avLst/>
          </a:prstGeom>
          <a:blipFill>
            <a:blip r:embed="rId5" cstate="print"/>
            <a:stretch>
              <a:fillRect/>
            </a:stretch>
          </a:blipFill>
        </p:spPr>
        <p:txBody>
          <a:bodyPr wrap="square" lIns="0" tIns="0" rIns="0" bIns="0" rtlCol="0"/>
          <a:lstStyle/>
          <a:p>
            <a:endParaRPr sz="1024"/>
          </a:p>
        </p:txBody>
      </p:sp>
      <p:sp>
        <p:nvSpPr>
          <p:cNvPr id="10" name="object 10"/>
          <p:cNvSpPr/>
          <p:nvPr/>
        </p:nvSpPr>
        <p:spPr>
          <a:xfrm>
            <a:off x="5017955" y="3633024"/>
            <a:ext cx="3058482" cy="2204265"/>
          </a:xfrm>
          <a:custGeom>
            <a:avLst/>
            <a:gdLst/>
            <a:ahLst/>
            <a:cxnLst/>
            <a:rect l="l" t="t" r="r" b="b"/>
            <a:pathLst>
              <a:path w="5977255" h="4307840">
                <a:moveTo>
                  <a:pt x="0" y="0"/>
                </a:moveTo>
                <a:lnTo>
                  <a:pt x="5976735" y="0"/>
                </a:lnTo>
                <a:lnTo>
                  <a:pt x="5976735" y="4307327"/>
                </a:lnTo>
                <a:lnTo>
                  <a:pt x="0" y="4307327"/>
                </a:lnTo>
                <a:lnTo>
                  <a:pt x="0" y="0"/>
                </a:lnTo>
                <a:close/>
              </a:path>
            </a:pathLst>
          </a:custGeom>
          <a:ln w="10470">
            <a:solidFill>
              <a:srgbClr val="007BCD"/>
            </a:solidFill>
          </a:ln>
        </p:spPr>
        <p:txBody>
          <a:bodyPr wrap="square" lIns="0" tIns="0" rIns="0" bIns="0" rtlCol="0"/>
          <a:lstStyle/>
          <a:p>
            <a:endParaRPr sz="1024"/>
          </a:p>
        </p:txBody>
      </p:sp>
      <p:sp>
        <p:nvSpPr>
          <p:cNvPr id="11" name="object 11"/>
          <p:cNvSpPr txBox="1"/>
          <p:nvPr/>
        </p:nvSpPr>
        <p:spPr>
          <a:xfrm>
            <a:off x="5169829" y="3828414"/>
            <a:ext cx="2653305" cy="1824808"/>
          </a:xfrm>
          <a:prstGeom prst="rect">
            <a:avLst/>
          </a:prstGeom>
        </p:spPr>
        <p:txBody>
          <a:bodyPr vert="horz" wrap="square" lIns="0" tIns="6173" rIns="0" bIns="0" rtlCol="0">
            <a:spAutoFit/>
          </a:bodyPr>
          <a:lstStyle/>
          <a:p>
            <a:pPr marL="289201" marR="2599" indent="-289201" algn="just">
              <a:spcBef>
                <a:spcPts val="49"/>
              </a:spcBef>
              <a:buFont typeface="Arial"/>
              <a:buChar char="•"/>
              <a:tabLst>
                <a:tab pos="289526" algn="l"/>
              </a:tabLst>
            </a:pPr>
            <a:r>
              <a:rPr sz="1689" spc="-3" dirty="0">
                <a:solidFill>
                  <a:srgbClr val="53585F"/>
                </a:solidFill>
                <a:latin typeface="Microsoft YaHei"/>
                <a:cs typeface="Microsoft YaHei"/>
              </a:rPr>
              <a:t>关注业务领域</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建立边界 并构建通用语言</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高效沟 通</a:t>
            </a:r>
            <a:endParaRPr sz="1689">
              <a:latin typeface="Microsoft YaHei"/>
              <a:cs typeface="Microsoft YaHei"/>
            </a:endParaRPr>
          </a:p>
          <a:p>
            <a:pPr marL="289201" marR="2599" indent="-289201" algn="just">
              <a:lnSpc>
                <a:spcPts val="2027"/>
              </a:lnSpc>
              <a:spcBef>
                <a:spcPts val="64"/>
              </a:spcBef>
              <a:buFont typeface="Arial"/>
              <a:buChar char="•"/>
              <a:tabLst>
                <a:tab pos="289526" algn="l"/>
              </a:tabLst>
            </a:pPr>
            <a:r>
              <a:rPr sz="1689" spc="-3" dirty="0">
                <a:solidFill>
                  <a:srgbClr val="53585F"/>
                </a:solidFill>
                <a:latin typeface="Microsoft YaHei"/>
                <a:cs typeface="Microsoft YaHei"/>
              </a:rPr>
              <a:t>对业务进行抽象</a:t>
            </a:r>
            <a:r>
              <a:rPr sz="1689" spc="-3" dirty="0">
                <a:solidFill>
                  <a:srgbClr val="666B72"/>
                </a:solidFill>
                <a:latin typeface="Microsoft YaHei"/>
                <a:cs typeface="Microsoft YaHei"/>
              </a:rPr>
              <a:t>，</a:t>
            </a:r>
            <a:r>
              <a:rPr sz="1689" spc="-3" dirty="0">
                <a:solidFill>
                  <a:srgbClr val="53585F"/>
                </a:solidFill>
                <a:latin typeface="Microsoft YaHei"/>
                <a:cs typeface="Microsoft YaHei"/>
              </a:rPr>
              <a:t>和业务 专家一起建模</a:t>
            </a:r>
            <a:endParaRPr sz="1689">
              <a:latin typeface="Microsoft YaHei"/>
              <a:cs typeface="Microsoft YaHei"/>
            </a:endParaRPr>
          </a:p>
          <a:p>
            <a:pPr marL="289201" indent="-289201">
              <a:lnSpc>
                <a:spcPts val="1954"/>
              </a:lnSpc>
              <a:buFont typeface="Arial"/>
              <a:buChar char="•"/>
              <a:tabLst>
                <a:tab pos="289201" algn="l"/>
                <a:tab pos="289526" algn="l"/>
              </a:tabLst>
            </a:pPr>
            <a:r>
              <a:rPr sz="1689" spc="-3" dirty="0">
                <a:solidFill>
                  <a:srgbClr val="53585F"/>
                </a:solidFill>
                <a:latin typeface="Microsoft YaHei"/>
                <a:cs typeface="Microsoft YaHei"/>
              </a:rPr>
              <a:t>尽可能维持代码和业务的</a:t>
            </a:r>
            <a:endParaRPr sz="1689">
              <a:latin typeface="Microsoft YaHei"/>
              <a:cs typeface="Microsoft YaHei"/>
            </a:endParaRPr>
          </a:p>
          <a:p>
            <a:pPr marL="289201">
              <a:lnSpc>
                <a:spcPts val="2027"/>
              </a:lnSpc>
            </a:pPr>
            <a:r>
              <a:rPr sz="1689" spc="-3" dirty="0">
                <a:solidFill>
                  <a:srgbClr val="53585F"/>
                </a:solidFill>
                <a:latin typeface="Microsoft YaHei"/>
                <a:cs typeface="Microsoft YaHei"/>
              </a:rPr>
              <a:t>低表示差异</a:t>
            </a:r>
            <a:endParaRPr sz="1689">
              <a:latin typeface="Microsoft YaHei"/>
              <a:cs typeface="Microsoft YaHei"/>
            </a:endParaRPr>
          </a:p>
        </p:txBody>
      </p:sp>
      <p:sp>
        <p:nvSpPr>
          <p:cNvPr id="12" name="object 12"/>
          <p:cNvSpPr txBox="1">
            <a:spLocks noGrp="1"/>
          </p:cNvSpPr>
          <p:nvPr>
            <p:ph type="title"/>
          </p:nvPr>
        </p:nvSpPr>
        <p:spPr>
          <a:xfrm>
            <a:off x="1433830" y="851428"/>
            <a:ext cx="2707242" cy="824406"/>
          </a:xfrm>
          <a:prstGeom prst="rect">
            <a:avLst/>
          </a:prstGeom>
        </p:spPr>
        <p:txBody>
          <a:bodyPr vert="horz" wrap="square" lIns="0" tIns="6173" rIns="0" bIns="0" numCol="1" rtlCol="0" anchor="ctr" anchorCtr="0" compatLnSpc="1">
            <a:prstTxWarp prst="textNoShape">
              <a:avLst/>
            </a:prstTxWarp>
            <a:spAutoFit/>
          </a:bodyPr>
          <a:lstStyle/>
          <a:p>
            <a:pPr algn="ctr">
              <a:spcBef>
                <a:spcPts val="49"/>
              </a:spcBef>
            </a:pPr>
            <a:r>
              <a:rPr sz="3377" spc="-3" dirty="0">
                <a:solidFill>
                  <a:srgbClr val="FFFFFF"/>
                </a:solidFill>
                <a:latin typeface="Microsoft YaHei"/>
                <a:cs typeface="Microsoft YaHei"/>
              </a:rPr>
              <a:t>微服务和</a:t>
            </a:r>
            <a:r>
              <a:rPr sz="3377" spc="-5" dirty="0">
                <a:solidFill>
                  <a:srgbClr val="FFFFFF"/>
                </a:solidFill>
                <a:latin typeface="Microsoft YaHei"/>
                <a:cs typeface="Microsoft YaHei"/>
              </a:rPr>
              <a:t>DDD</a:t>
            </a:r>
            <a:endParaRPr sz="3377">
              <a:latin typeface="Microsoft YaHei"/>
              <a:cs typeface="Microsoft YaHei"/>
            </a:endParaRPr>
          </a:p>
          <a:p>
            <a:pPr algn="ctr">
              <a:lnSpc>
                <a:spcPct val="100000"/>
              </a:lnSpc>
            </a:pPr>
            <a:r>
              <a:rPr sz="2277" dirty="0">
                <a:solidFill>
                  <a:srgbClr val="FFFFFF"/>
                </a:solidFill>
                <a:latin typeface="Microsoft YaHei"/>
                <a:cs typeface="Microsoft YaHei"/>
              </a:rPr>
              <a:t>不同的关注点</a:t>
            </a:r>
            <a:endParaRPr sz="2277">
              <a:latin typeface="Microsoft YaHei"/>
              <a:cs typeface="Microsoft YaHei"/>
            </a:endParaRPr>
          </a:p>
        </p:txBody>
      </p:sp>
      <p:sp>
        <p:nvSpPr>
          <p:cNvPr id="13" name="object 13"/>
          <p:cNvSpPr/>
          <p:nvPr/>
        </p:nvSpPr>
        <p:spPr>
          <a:xfrm>
            <a:off x="1312734" y="2238240"/>
            <a:ext cx="535781" cy="535780"/>
          </a:xfrm>
          <a:prstGeom prst="rect">
            <a:avLst/>
          </a:prstGeom>
          <a:blipFill>
            <a:blip r:embed="rId6" cstate="print"/>
            <a:stretch>
              <a:fillRect/>
            </a:stretch>
          </a:blipFill>
        </p:spPr>
        <p:txBody>
          <a:bodyPr wrap="square" lIns="0" tIns="0" rIns="0" bIns="0" rtlCol="0"/>
          <a:lstStyle/>
          <a:p>
            <a:endParaRPr sz="1024"/>
          </a:p>
        </p:txBody>
      </p:sp>
      <p:sp>
        <p:nvSpPr>
          <p:cNvPr id="14" name="object 14"/>
          <p:cNvSpPr txBox="1"/>
          <p:nvPr/>
        </p:nvSpPr>
        <p:spPr>
          <a:xfrm>
            <a:off x="2852710" y="3235968"/>
            <a:ext cx="527347" cy="213658"/>
          </a:xfrm>
          <a:prstGeom prst="rect">
            <a:avLst/>
          </a:prstGeom>
        </p:spPr>
        <p:txBody>
          <a:bodyPr vert="horz" wrap="square" lIns="0" tIns="8773" rIns="0" bIns="0" rtlCol="0">
            <a:spAutoFit/>
          </a:bodyPr>
          <a:lstStyle/>
          <a:p>
            <a:pPr marL="6499">
              <a:spcBef>
                <a:spcPts val="70"/>
              </a:spcBef>
            </a:pPr>
            <a:r>
              <a:rPr sz="1331" spc="18" dirty="0">
                <a:solidFill>
                  <a:srgbClr val="FFFFFF"/>
                </a:solidFill>
                <a:latin typeface="Microsoft YaHei"/>
                <a:cs typeface="Microsoft YaHei"/>
              </a:rPr>
              <a:t>微服务</a:t>
            </a:r>
            <a:endParaRPr sz="1331">
              <a:latin typeface="Microsoft YaHei"/>
              <a:cs typeface="Microsoft YaHei"/>
            </a:endParaRPr>
          </a:p>
        </p:txBody>
      </p:sp>
      <p:sp>
        <p:nvSpPr>
          <p:cNvPr id="15" name="object 15"/>
          <p:cNvSpPr txBox="1"/>
          <p:nvPr/>
        </p:nvSpPr>
        <p:spPr>
          <a:xfrm>
            <a:off x="2914588" y="5349881"/>
            <a:ext cx="404851" cy="213658"/>
          </a:xfrm>
          <a:prstGeom prst="rect">
            <a:avLst/>
          </a:prstGeom>
        </p:spPr>
        <p:txBody>
          <a:bodyPr vert="horz" wrap="square" lIns="0" tIns="8773" rIns="0" bIns="0" rtlCol="0">
            <a:spAutoFit/>
          </a:bodyPr>
          <a:lstStyle/>
          <a:p>
            <a:pPr marL="6499">
              <a:spcBef>
                <a:spcPts val="70"/>
              </a:spcBef>
            </a:pPr>
            <a:r>
              <a:rPr sz="1331" spc="12" dirty="0">
                <a:solidFill>
                  <a:srgbClr val="FFFFFF"/>
                </a:solidFill>
                <a:latin typeface="Microsoft YaHei"/>
                <a:cs typeface="Microsoft YaHei"/>
              </a:rPr>
              <a:t>DDD</a:t>
            </a:r>
            <a:endParaRPr sz="1331">
              <a:latin typeface="Microsoft YaHei"/>
              <a:cs typeface="Microsoft YaHei"/>
            </a:endParaRPr>
          </a:p>
        </p:txBody>
      </p:sp>
      <p:sp>
        <p:nvSpPr>
          <p:cNvPr id="16" name="object 16"/>
          <p:cNvSpPr/>
          <p:nvPr/>
        </p:nvSpPr>
        <p:spPr>
          <a:xfrm>
            <a:off x="1324134" y="4450411"/>
            <a:ext cx="535781" cy="535780"/>
          </a:xfrm>
          <a:prstGeom prst="rect">
            <a:avLst/>
          </a:prstGeom>
          <a:blipFill>
            <a:blip r:embed="rId7" cstate="print"/>
            <a:stretch>
              <a:fillRect/>
            </a:stretch>
          </a:blipFill>
        </p:spPr>
        <p:txBody>
          <a:bodyPr wrap="square" lIns="0" tIns="0" rIns="0" bIns="0" rtlCol="0"/>
          <a:lstStyle/>
          <a:p>
            <a:endParaRPr sz="1024"/>
          </a:p>
        </p:txBody>
      </p:sp>
      <p:sp>
        <p:nvSpPr>
          <p:cNvPr id="17" name="object 17"/>
          <p:cNvSpPr/>
          <p:nvPr/>
        </p:nvSpPr>
        <p:spPr>
          <a:xfrm>
            <a:off x="8529869" y="2544346"/>
            <a:ext cx="2030421" cy="1883603"/>
          </a:xfrm>
          <a:prstGeom prst="rect">
            <a:avLst/>
          </a:prstGeom>
          <a:blipFill>
            <a:blip r:embed="rId8" cstate="print"/>
            <a:stretch>
              <a:fillRect/>
            </a:stretch>
          </a:blipFill>
        </p:spPr>
        <p:txBody>
          <a:bodyPr wrap="square" lIns="0" tIns="0" rIns="0" bIns="0" rtlCol="0"/>
          <a:lstStyle/>
          <a:p>
            <a:endParaRPr sz="1024"/>
          </a:p>
        </p:txBody>
      </p:sp>
      <p:sp>
        <p:nvSpPr>
          <p:cNvPr id="18" name="object 18"/>
          <p:cNvSpPr/>
          <p:nvPr/>
        </p:nvSpPr>
        <p:spPr>
          <a:xfrm>
            <a:off x="8529871" y="3183754"/>
            <a:ext cx="2030431" cy="0"/>
          </a:xfrm>
          <a:custGeom>
            <a:avLst/>
            <a:gdLst/>
            <a:ahLst/>
            <a:cxnLst/>
            <a:rect l="l" t="t" r="r" b="b"/>
            <a:pathLst>
              <a:path w="3968115">
                <a:moveTo>
                  <a:pt x="0" y="0"/>
                </a:moveTo>
                <a:lnTo>
                  <a:pt x="3968095" y="0"/>
                </a:lnTo>
              </a:path>
            </a:pathLst>
          </a:custGeom>
          <a:ln w="20941">
            <a:solidFill>
              <a:srgbClr val="FFFFFF"/>
            </a:solidFill>
          </a:ln>
        </p:spPr>
        <p:txBody>
          <a:bodyPr wrap="square" lIns="0" tIns="0" rIns="0" bIns="0" rtlCol="0"/>
          <a:lstStyle/>
          <a:p>
            <a:endParaRPr sz="1024"/>
          </a:p>
        </p:txBody>
      </p:sp>
      <p:sp>
        <p:nvSpPr>
          <p:cNvPr id="19" name="object 19"/>
          <p:cNvSpPr/>
          <p:nvPr/>
        </p:nvSpPr>
        <p:spPr>
          <a:xfrm>
            <a:off x="8529871" y="3816804"/>
            <a:ext cx="2030431" cy="0"/>
          </a:xfrm>
          <a:custGeom>
            <a:avLst/>
            <a:gdLst/>
            <a:ahLst/>
            <a:cxnLst/>
            <a:rect l="l" t="t" r="r" b="b"/>
            <a:pathLst>
              <a:path w="3968115">
                <a:moveTo>
                  <a:pt x="0" y="0"/>
                </a:moveTo>
                <a:lnTo>
                  <a:pt x="3968095" y="0"/>
                </a:lnTo>
              </a:path>
            </a:pathLst>
          </a:custGeom>
          <a:ln w="20941">
            <a:solidFill>
              <a:srgbClr val="FFFFFF"/>
            </a:solidFill>
          </a:ln>
        </p:spPr>
        <p:txBody>
          <a:bodyPr wrap="square" lIns="0" tIns="0" rIns="0" bIns="0" rtlCol="0"/>
          <a:lstStyle/>
          <a:p>
            <a:endParaRPr sz="1024"/>
          </a:p>
        </p:txBody>
      </p:sp>
      <p:sp>
        <p:nvSpPr>
          <p:cNvPr id="20" name="object 20"/>
          <p:cNvSpPr/>
          <p:nvPr/>
        </p:nvSpPr>
        <p:spPr>
          <a:xfrm>
            <a:off x="9175476" y="2544346"/>
            <a:ext cx="0" cy="1903712"/>
          </a:xfrm>
          <a:custGeom>
            <a:avLst/>
            <a:gdLst/>
            <a:ahLst/>
            <a:cxnLst/>
            <a:rect l="l" t="t" r="r" b="b"/>
            <a:pathLst>
              <a:path h="3720465">
                <a:moveTo>
                  <a:pt x="0" y="3720220"/>
                </a:moveTo>
                <a:lnTo>
                  <a:pt x="1" y="0"/>
                </a:lnTo>
              </a:path>
            </a:pathLst>
          </a:custGeom>
          <a:ln w="20941">
            <a:solidFill>
              <a:srgbClr val="FFFFFF"/>
            </a:solidFill>
          </a:ln>
        </p:spPr>
        <p:txBody>
          <a:bodyPr wrap="square" lIns="0" tIns="0" rIns="0" bIns="0" rtlCol="0"/>
          <a:lstStyle/>
          <a:p>
            <a:endParaRPr sz="1024"/>
          </a:p>
        </p:txBody>
      </p:sp>
      <p:sp>
        <p:nvSpPr>
          <p:cNvPr id="21" name="object 21"/>
          <p:cNvSpPr/>
          <p:nvPr/>
        </p:nvSpPr>
        <p:spPr>
          <a:xfrm>
            <a:off x="9850125" y="2544347"/>
            <a:ext cx="0" cy="1906311"/>
          </a:xfrm>
          <a:custGeom>
            <a:avLst/>
            <a:gdLst/>
            <a:ahLst/>
            <a:cxnLst/>
            <a:rect l="l" t="t" r="r" b="b"/>
            <a:pathLst>
              <a:path h="3725545">
                <a:moveTo>
                  <a:pt x="0" y="3725061"/>
                </a:moveTo>
                <a:lnTo>
                  <a:pt x="1" y="0"/>
                </a:lnTo>
              </a:path>
            </a:pathLst>
          </a:custGeom>
          <a:ln w="20941">
            <a:solidFill>
              <a:srgbClr val="FFFFFF"/>
            </a:solidFill>
          </a:ln>
        </p:spPr>
        <p:txBody>
          <a:bodyPr wrap="square" lIns="0" tIns="0" rIns="0" bIns="0" rtlCol="0"/>
          <a:lstStyle/>
          <a:p>
            <a:endParaRPr sz="1024"/>
          </a:p>
        </p:txBody>
      </p:sp>
      <p:sp>
        <p:nvSpPr>
          <p:cNvPr id="22" name="object 22"/>
          <p:cNvSpPr txBox="1"/>
          <p:nvPr/>
        </p:nvSpPr>
        <p:spPr>
          <a:xfrm>
            <a:off x="8743390" y="1921497"/>
            <a:ext cx="1578467" cy="532346"/>
          </a:xfrm>
          <a:prstGeom prst="rect">
            <a:avLst/>
          </a:prstGeom>
        </p:spPr>
        <p:txBody>
          <a:bodyPr vert="horz" wrap="square" lIns="0" tIns="6498" rIns="0" bIns="0" rtlCol="0">
            <a:spAutoFit/>
          </a:bodyPr>
          <a:lstStyle/>
          <a:p>
            <a:pPr marR="18197" algn="ctr">
              <a:lnSpc>
                <a:spcPts val="2717"/>
              </a:lnSpc>
              <a:spcBef>
                <a:spcPts val="51"/>
              </a:spcBef>
            </a:pPr>
            <a:r>
              <a:rPr sz="2277" dirty="0">
                <a:solidFill>
                  <a:srgbClr val="3E4247"/>
                </a:solidFill>
                <a:latin typeface="Microsoft YaHei"/>
                <a:cs typeface="Microsoft YaHei"/>
              </a:rPr>
              <a:t>设计模型</a:t>
            </a:r>
            <a:endParaRPr sz="2277">
              <a:latin typeface="Microsoft YaHei"/>
              <a:cs typeface="Microsoft YaHei"/>
            </a:endParaRPr>
          </a:p>
          <a:p>
            <a:pPr algn="ctr">
              <a:lnSpc>
                <a:spcPts val="1397"/>
              </a:lnSpc>
            </a:pPr>
            <a:r>
              <a:rPr sz="1177" spc="3" dirty="0">
                <a:solidFill>
                  <a:srgbClr val="3E4247"/>
                </a:solidFill>
                <a:latin typeface="Microsoft YaHei"/>
                <a:cs typeface="Microsoft YaHei"/>
              </a:rPr>
              <a:t>系统的</a:t>
            </a:r>
            <a:r>
              <a:rPr sz="1177" spc="-23" dirty="0">
                <a:solidFill>
                  <a:srgbClr val="4F5459"/>
                </a:solidFill>
                <a:latin typeface="Verdana"/>
                <a:cs typeface="Verdana"/>
              </a:rPr>
              <a:t>/</a:t>
            </a:r>
            <a:r>
              <a:rPr sz="1177" spc="3" dirty="0">
                <a:solidFill>
                  <a:srgbClr val="3E4247"/>
                </a:solidFill>
                <a:latin typeface="Microsoft YaHei"/>
                <a:cs typeface="Microsoft YaHei"/>
              </a:rPr>
              <a:t>解决方案的维度</a:t>
            </a:r>
            <a:endParaRPr sz="1177">
              <a:latin typeface="Microsoft YaHei"/>
              <a:cs typeface="Microsoft YaHei"/>
            </a:endParaRPr>
          </a:p>
        </p:txBody>
      </p:sp>
      <p:sp>
        <p:nvSpPr>
          <p:cNvPr id="23" name="object 23"/>
          <p:cNvSpPr txBox="1"/>
          <p:nvPr/>
        </p:nvSpPr>
        <p:spPr>
          <a:xfrm>
            <a:off x="10694769" y="2684928"/>
            <a:ext cx="489981" cy="356914"/>
          </a:xfrm>
          <a:prstGeom prst="rect">
            <a:avLst/>
          </a:prstGeom>
        </p:spPr>
        <p:txBody>
          <a:bodyPr vert="horz" wrap="square" lIns="0" tIns="6498" rIns="0" bIns="0" rtlCol="0">
            <a:spAutoFit/>
          </a:bodyPr>
          <a:lstStyle/>
          <a:p>
            <a:pPr marL="6499">
              <a:spcBef>
                <a:spcPts val="51"/>
              </a:spcBef>
            </a:pPr>
            <a:r>
              <a:rPr sz="1177" spc="3" dirty="0">
                <a:solidFill>
                  <a:srgbClr val="3E4247"/>
                </a:solidFill>
                <a:latin typeface="Microsoft YaHei"/>
                <a:cs typeface="Microsoft YaHei"/>
              </a:rPr>
              <a:t>真</a:t>
            </a:r>
            <a:r>
              <a:rPr sz="1177" spc="-94" dirty="0">
                <a:solidFill>
                  <a:srgbClr val="3E4247"/>
                </a:solidFill>
                <a:latin typeface="Microsoft YaHei"/>
                <a:cs typeface="Microsoft YaHei"/>
              </a:rPr>
              <a:t> </a:t>
            </a:r>
            <a:r>
              <a:rPr sz="3415" baseline="-22471" dirty="0">
                <a:solidFill>
                  <a:srgbClr val="3E4247"/>
                </a:solidFill>
                <a:latin typeface="Microsoft YaHei"/>
                <a:cs typeface="Microsoft YaHei"/>
              </a:rPr>
              <a:t>领</a:t>
            </a:r>
            <a:endParaRPr sz="3415" baseline="-22471">
              <a:latin typeface="Microsoft YaHei"/>
              <a:cs typeface="Microsoft YaHei"/>
            </a:endParaRPr>
          </a:p>
        </p:txBody>
      </p:sp>
      <p:sp>
        <p:nvSpPr>
          <p:cNvPr id="24" name="object 24"/>
          <p:cNvSpPr txBox="1"/>
          <p:nvPr/>
        </p:nvSpPr>
        <p:spPr>
          <a:xfrm>
            <a:off x="10694769" y="2974250"/>
            <a:ext cx="163110" cy="188030"/>
          </a:xfrm>
          <a:prstGeom prst="rect">
            <a:avLst/>
          </a:prstGeom>
        </p:spPr>
        <p:txBody>
          <a:bodyPr vert="horz" wrap="square" lIns="0" tIns="6824" rIns="0" bIns="0" rtlCol="0">
            <a:spAutoFit/>
          </a:bodyPr>
          <a:lstStyle/>
          <a:p>
            <a:pPr marL="6499">
              <a:spcBef>
                <a:spcPts val="53"/>
              </a:spcBef>
            </a:pPr>
            <a:r>
              <a:rPr sz="1177" spc="3" dirty="0">
                <a:solidFill>
                  <a:srgbClr val="3E4247"/>
                </a:solidFill>
                <a:latin typeface="Microsoft YaHei"/>
                <a:cs typeface="Microsoft YaHei"/>
              </a:rPr>
              <a:t>实</a:t>
            </a:r>
            <a:endParaRPr sz="1177">
              <a:latin typeface="Microsoft YaHei"/>
              <a:cs typeface="Microsoft YaHei"/>
            </a:endParaRPr>
          </a:p>
        </p:txBody>
      </p:sp>
      <p:sp>
        <p:nvSpPr>
          <p:cNvPr id="25" name="object 25"/>
          <p:cNvSpPr txBox="1"/>
          <p:nvPr/>
        </p:nvSpPr>
        <p:spPr>
          <a:xfrm>
            <a:off x="10694769" y="2984965"/>
            <a:ext cx="489981" cy="356914"/>
          </a:xfrm>
          <a:prstGeom prst="rect">
            <a:avLst/>
          </a:prstGeom>
        </p:spPr>
        <p:txBody>
          <a:bodyPr vert="horz" wrap="square" lIns="0" tIns="6498" rIns="0" bIns="0" rtlCol="0">
            <a:spAutoFit/>
          </a:bodyPr>
          <a:lstStyle/>
          <a:p>
            <a:pPr marL="6499">
              <a:spcBef>
                <a:spcPts val="51"/>
              </a:spcBef>
            </a:pPr>
            <a:r>
              <a:rPr sz="1177" spc="3" dirty="0">
                <a:solidFill>
                  <a:srgbClr val="3E4247"/>
                </a:solidFill>
                <a:latin typeface="Microsoft YaHei"/>
                <a:cs typeface="Microsoft YaHei"/>
              </a:rPr>
              <a:t>的</a:t>
            </a:r>
            <a:r>
              <a:rPr sz="1177" spc="-94" dirty="0">
                <a:solidFill>
                  <a:srgbClr val="3E4247"/>
                </a:solidFill>
                <a:latin typeface="Microsoft YaHei"/>
                <a:cs typeface="Microsoft YaHei"/>
              </a:rPr>
              <a:t> </a:t>
            </a:r>
            <a:r>
              <a:rPr sz="3415" baseline="-20599" dirty="0">
                <a:solidFill>
                  <a:srgbClr val="3E4247"/>
                </a:solidFill>
                <a:latin typeface="Microsoft YaHei"/>
                <a:cs typeface="Microsoft YaHei"/>
              </a:rPr>
              <a:t>域</a:t>
            </a:r>
            <a:endParaRPr sz="3415" baseline="-20599">
              <a:latin typeface="Microsoft YaHei"/>
              <a:cs typeface="Microsoft YaHei"/>
            </a:endParaRPr>
          </a:p>
        </p:txBody>
      </p:sp>
      <p:sp>
        <p:nvSpPr>
          <p:cNvPr id="26" name="object 26"/>
          <p:cNvSpPr txBox="1"/>
          <p:nvPr/>
        </p:nvSpPr>
        <p:spPr>
          <a:xfrm>
            <a:off x="10716158" y="3295718"/>
            <a:ext cx="181140" cy="78306"/>
          </a:xfrm>
          <a:prstGeom prst="rect">
            <a:avLst/>
          </a:prstGeom>
        </p:spPr>
        <p:txBody>
          <a:bodyPr vert="vert" wrap="square" lIns="0" tIns="24694" rIns="0" bIns="0" rtlCol="0">
            <a:spAutoFit/>
          </a:bodyPr>
          <a:lstStyle/>
          <a:p>
            <a:pPr marL="6499">
              <a:spcBef>
                <a:spcPts val="194"/>
              </a:spcBef>
            </a:pPr>
            <a:r>
              <a:rPr sz="1177" dirty="0">
                <a:solidFill>
                  <a:srgbClr val="4F5459"/>
                </a:solidFill>
                <a:latin typeface="Verdana"/>
                <a:cs typeface="Verdana"/>
              </a:rPr>
              <a:t>/</a:t>
            </a:r>
            <a:endParaRPr sz="1177">
              <a:latin typeface="Verdana"/>
              <a:cs typeface="Verdana"/>
            </a:endParaRPr>
          </a:p>
        </p:txBody>
      </p:sp>
      <p:sp>
        <p:nvSpPr>
          <p:cNvPr id="27" name="object 27"/>
          <p:cNvSpPr txBox="1"/>
          <p:nvPr/>
        </p:nvSpPr>
        <p:spPr>
          <a:xfrm>
            <a:off x="10689411" y="3339334"/>
            <a:ext cx="163110" cy="188030"/>
          </a:xfrm>
          <a:prstGeom prst="rect">
            <a:avLst/>
          </a:prstGeom>
        </p:spPr>
        <p:txBody>
          <a:bodyPr vert="horz" wrap="square" lIns="0" tIns="6824" rIns="0" bIns="0" rtlCol="0">
            <a:spAutoFit/>
          </a:bodyPr>
          <a:lstStyle/>
          <a:p>
            <a:pPr marL="6499">
              <a:spcBef>
                <a:spcPts val="53"/>
              </a:spcBef>
            </a:pPr>
            <a:r>
              <a:rPr sz="1177" spc="3" dirty="0">
                <a:solidFill>
                  <a:srgbClr val="4F5459"/>
                </a:solidFill>
                <a:latin typeface="Microsoft YaHei"/>
                <a:cs typeface="Microsoft YaHei"/>
              </a:rPr>
              <a:t>业</a:t>
            </a:r>
            <a:endParaRPr sz="1177">
              <a:latin typeface="Microsoft YaHei"/>
              <a:cs typeface="Microsoft YaHei"/>
            </a:endParaRPr>
          </a:p>
        </p:txBody>
      </p:sp>
      <p:sp>
        <p:nvSpPr>
          <p:cNvPr id="28" name="object 28"/>
          <p:cNvSpPr txBox="1"/>
          <p:nvPr/>
        </p:nvSpPr>
        <p:spPr>
          <a:xfrm>
            <a:off x="10689412" y="3350050"/>
            <a:ext cx="495505" cy="356914"/>
          </a:xfrm>
          <a:prstGeom prst="rect">
            <a:avLst/>
          </a:prstGeom>
        </p:spPr>
        <p:txBody>
          <a:bodyPr vert="horz" wrap="square" lIns="0" tIns="6498" rIns="0" bIns="0" rtlCol="0">
            <a:spAutoFit/>
          </a:bodyPr>
          <a:lstStyle/>
          <a:p>
            <a:pPr marL="6499">
              <a:spcBef>
                <a:spcPts val="51"/>
              </a:spcBef>
            </a:pPr>
            <a:r>
              <a:rPr sz="1177" spc="3" dirty="0">
                <a:solidFill>
                  <a:srgbClr val="4F5459"/>
                </a:solidFill>
                <a:latin typeface="Microsoft YaHei"/>
                <a:cs typeface="Microsoft YaHei"/>
              </a:rPr>
              <a:t>务</a:t>
            </a:r>
            <a:r>
              <a:rPr sz="1177" spc="-56" dirty="0">
                <a:solidFill>
                  <a:srgbClr val="4F5459"/>
                </a:solidFill>
                <a:latin typeface="Microsoft YaHei"/>
                <a:cs typeface="Microsoft YaHei"/>
              </a:rPr>
              <a:t> </a:t>
            </a:r>
            <a:r>
              <a:rPr sz="3415" baseline="-6242" dirty="0">
                <a:solidFill>
                  <a:srgbClr val="3E4247"/>
                </a:solidFill>
                <a:latin typeface="Microsoft YaHei"/>
                <a:cs typeface="Microsoft YaHei"/>
              </a:rPr>
              <a:t>模</a:t>
            </a:r>
            <a:endParaRPr sz="3415" baseline="-6242">
              <a:latin typeface="Microsoft YaHei"/>
              <a:cs typeface="Microsoft YaHei"/>
            </a:endParaRPr>
          </a:p>
        </p:txBody>
      </p:sp>
      <p:sp>
        <p:nvSpPr>
          <p:cNvPr id="29" name="object 29"/>
          <p:cNvSpPr txBox="1"/>
          <p:nvPr/>
        </p:nvSpPr>
        <p:spPr>
          <a:xfrm>
            <a:off x="10689411" y="3639372"/>
            <a:ext cx="163110" cy="188030"/>
          </a:xfrm>
          <a:prstGeom prst="rect">
            <a:avLst/>
          </a:prstGeom>
        </p:spPr>
        <p:txBody>
          <a:bodyPr vert="horz" wrap="square" lIns="0" tIns="6824" rIns="0" bIns="0" rtlCol="0">
            <a:spAutoFit/>
          </a:bodyPr>
          <a:lstStyle/>
          <a:p>
            <a:pPr marL="6499">
              <a:spcBef>
                <a:spcPts val="53"/>
              </a:spcBef>
            </a:pPr>
            <a:r>
              <a:rPr sz="1177" spc="3" dirty="0">
                <a:solidFill>
                  <a:srgbClr val="4F5459"/>
                </a:solidFill>
                <a:latin typeface="Microsoft YaHei"/>
                <a:cs typeface="Microsoft YaHei"/>
              </a:rPr>
              <a:t>的</a:t>
            </a:r>
            <a:endParaRPr sz="1177">
              <a:latin typeface="Microsoft YaHei"/>
              <a:cs typeface="Microsoft YaHei"/>
            </a:endParaRPr>
          </a:p>
        </p:txBody>
      </p:sp>
      <p:sp>
        <p:nvSpPr>
          <p:cNvPr id="30" name="object 30"/>
          <p:cNvSpPr txBox="1"/>
          <p:nvPr/>
        </p:nvSpPr>
        <p:spPr>
          <a:xfrm>
            <a:off x="10689412" y="3650087"/>
            <a:ext cx="495505" cy="356914"/>
          </a:xfrm>
          <a:prstGeom prst="rect">
            <a:avLst/>
          </a:prstGeom>
        </p:spPr>
        <p:txBody>
          <a:bodyPr vert="horz" wrap="square" lIns="0" tIns="6498" rIns="0" bIns="0" rtlCol="0">
            <a:spAutoFit/>
          </a:bodyPr>
          <a:lstStyle/>
          <a:p>
            <a:pPr marL="6499">
              <a:spcBef>
                <a:spcPts val="51"/>
              </a:spcBef>
            </a:pPr>
            <a:r>
              <a:rPr sz="1177" spc="3" dirty="0">
                <a:solidFill>
                  <a:srgbClr val="4F5459"/>
                </a:solidFill>
                <a:latin typeface="Microsoft YaHei"/>
                <a:cs typeface="Microsoft YaHei"/>
              </a:rPr>
              <a:t>维</a:t>
            </a:r>
            <a:r>
              <a:rPr sz="1177" spc="-56" dirty="0">
                <a:solidFill>
                  <a:srgbClr val="4F5459"/>
                </a:solidFill>
                <a:latin typeface="Microsoft YaHei"/>
                <a:cs typeface="Microsoft YaHei"/>
              </a:rPr>
              <a:t> </a:t>
            </a:r>
            <a:r>
              <a:rPr sz="3415" baseline="-3745" dirty="0">
                <a:solidFill>
                  <a:srgbClr val="3E4247"/>
                </a:solidFill>
                <a:latin typeface="Microsoft YaHei"/>
                <a:cs typeface="Microsoft YaHei"/>
              </a:rPr>
              <a:t>型</a:t>
            </a:r>
            <a:endParaRPr sz="3415" baseline="-3745">
              <a:latin typeface="Microsoft YaHei"/>
              <a:cs typeface="Microsoft YaHei"/>
            </a:endParaRPr>
          </a:p>
        </p:txBody>
      </p:sp>
      <p:sp>
        <p:nvSpPr>
          <p:cNvPr id="31" name="object 31"/>
          <p:cNvSpPr txBox="1"/>
          <p:nvPr/>
        </p:nvSpPr>
        <p:spPr>
          <a:xfrm>
            <a:off x="10689411" y="3939409"/>
            <a:ext cx="163110" cy="188030"/>
          </a:xfrm>
          <a:prstGeom prst="rect">
            <a:avLst/>
          </a:prstGeom>
        </p:spPr>
        <p:txBody>
          <a:bodyPr vert="horz" wrap="square" lIns="0" tIns="6824" rIns="0" bIns="0" rtlCol="0">
            <a:spAutoFit/>
          </a:bodyPr>
          <a:lstStyle/>
          <a:p>
            <a:pPr marL="6499">
              <a:spcBef>
                <a:spcPts val="53"/>
              </a:spcBef>
            </a:pPr>
            <a:r>
              <a:rPr sz="1177" spc="3" dirty="0">
                <a:solidFill>
                  <a:srgbClr val="4F5459"/>
                </a:solidFill>
                <a:latin typeface="Microsoft YaHei"/>
                <a:cs typeface="Microsoft YaHei"/>
              </a:rPr>
              <a:t>度</a:t>
            </a:r>
            <a:endParaRPr sz="1177">
              <a:latin typeface="Microsoft YaHei"/>
              <a:cs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93913" y="80875"/>
            <a:ext cx="4340248" cy="756499"/>
          </a:xfrm>
          <a:prstGeom prst="rect">
            <a:avLst/>
          </a:prstGeom>
        </p:spPr>
        <p:txBody>
          <a:bodyPr vert="horz" wrap="square" lIns="0" tIns="8773" rIns="0" bIns="0" numCol="1" rtlCol="0" anchor="ctr" anchorCtr="0" compatLnSpc="1">
            <a:prstTxWarp prst="textNoShape">
              <a:avLst/>
            </a:prstTxWarp>
            <a:spAutoFit/>
          </a:bodyPr>
          <a:lstStyle/>
          <a:p>
            <a:pPr marL="6499">
              <a:spcBef>
                <a:spcPts val="70"/>
              </a:spcBef>
            </a:pPr>
            <a:r>
              <a:rPr spc="10" dirty="0">
                <a:latin typeface="Microsoft YaHei"/>
                <a:cs typeface="Microsoft YaHei"/>
              </a:rPr>
              <a:t>DD</a:t>
            </a:r>
            <a:r>
              <a:rPr spc="15" dirty="0">
                <a:latin typeface="Microsoft YaHei"/>
                <a:cs typeface="Microsoft YaHei"/>
              </a:rPr>
              <a:t>D概览</a:t>
            </a:r>
          </a:p>
        </p:txBody>
      </p:sp>
      <p:sp>
        <p:nvSpPr>
          <p:cNvPr id="4" name="object 4"/>
          <p:cNvSpPr/>
          <p:nvPr/>
        </p:nvSpPr>
        <p:spPr>
          <a:xfrm>
            <a:off x="6169351" y="811184"/>
            <a:ext cx="4500500" cy="3917304"/>
          </a:xfrm>
          <a:prstGeom prst="rect">
            <a:avLst/>
          </a:prstGeom>
          <a:blipFill>
            <a:blip r:embed="rId2" cstate="print"/>
            <a:stretch>
              <a:fillRect/>
            </a:stretch>
          </a:blipFill>
        </p:spPr>
        <p:txBody>
          <a:bodyPr wrap="square" lIns="0" tIns="0" rIns="0" bIns="0" rtlCol="0"/>
          <a:lstStyle/>
          <a:p>
            <a:endParaRPr sz="1024"/>
          </a:p>
        </p:txBody>
      </p:sp>
      <p:sp>
        <p:nvSpPr>
          <p:cNvPr id="5" name="object 5"/>
          <p:cNvSpPr/>
          <p:nvPr/>
        </p:nvSpPr>
        <p:spPr>
          <a:xfrm>
            <a:off x="1409157" y="839592"/>
            <a:ext cx="4271894" cy="3917304"/>
          </a:xfrm>
          <a:prstGeom prst="rect">
            <a:avLst/>
          </a:prstGeom>
          <a:blipFill>
            <a:blip r:embed="rId3" cstate="print"/>
            <a:stretch>
              <a:fillRect/>
            </a:stretch>
          </a:blipFill>
        </p:spPr>
        <p:txBody>
          <a:bodyPr wrap="square" lIns="0" tIns="0" rIns="0" bIns="0" rtlCol="0"/>
          <a:lstStyle/>
          <a:p>
            <a:endParaRPr sz="1024"/>
          </a:p>
        </p:txBody>
      </p:sp>
      <p:sp>
        <p:nvSpPr>
          <p:cNvPr id="6" name="object 6"/>
          <p:cNvSpPr txBox="1"/>
          <p:nvPr/>
        </p:nvSpPr>
        <p:spPr>
          <a:xfrm>
            <a:off x="2978272" y="5196669"/>
            <a:ext cx="6549758" cy="418458"/>
          </a:xfrm>
          <a:prstGeom prst="rect">
            <a:avLst/>
          </a:prstGeom>
        </p:spPr>
        <p:txBody>
          <a:bodyPr vert="horz" wrap="square" lIns="0" tIns="8773" rIns="0" bIns="0" rtlCol="0">
            <a:spAutoFit/>
          </a:bodyPr>
          <a:lstStyle/>
          <a:p>
            <a:pPr marL="199192" indent="-192692">
              <a:spcBef>
                <a:spcPts val="70"/>
              </a:spcBef>
              <a:buClr>
                <a:srgbClr val="3E4247"/>
              </a:buClr>
              <a:buFont typeface="Arial"/>
              <a:buChar char="•"/>
              <a:tabLst>
                <a:tab pos="199192" algn="l"/>
                <a:tab pos="199516" algn="l"/>
              </a:tabLst>
            </a:pPr>
            <a:r>
              <a:rPr sz="1331" spc="18" dirty="0">
                <a:solidFill>
                  <a:srgbClr val="4F5459"/>
                </a:solidFill>
                <a:latin typeface="Microsoft YaHei"/>
                <a:cs typeface="Microsoft YaHei"/>
              </a:rPr>
              <a:t>关注按领域定义，在限界上下文内形成统一语言，提升业务和技术的沟通效率</a:t>
            </a:r>
            <a:endParaRPr sz="1331">
              <a:latin typeface="Microsoft YaHei"/>
              <a:cs typeface="Microsoft YaHei"/>
            </a:endParaRPr>
          </a:p>
          <a:p>
            <a:pPr marL="199192" indent="-192692">
              <a:spcBef>
                <a:spcPts val="8"/>
              </a:spcBef>
              <a:buClr>
                <a:srgbClr val="3E4247"/>
              </a:buClr>
              <a:buFont typeface="Arial"/>
              <a:buChar char="•"/>
              <a:tabLst>
                <a:tab pos="199192" algn="l"/>
                <a:tab pos="199516" algn="l"/>
              </a:tabLst>
            </a:pPr>
            <a:r>
              <a:rPr sz="1331" spc="18" dirty="0">
                <a:solidFill>
                  <a:srgbClr val="4F5459"/>
                </a:solidFill>
                <a:latin typeface="Microsoft YaHei"/>
                <a:cs typeface="Microsoft YaHei"/>
              </a:rPr>
              <a:t>关注领域设计在落地时和设计模型及实现模型的低差异，减小业务和技术之间的鸿沟</a:t>
            </a:r>
            <a:endParaRPr sz="1331">
              <a:latin typeface="Microsoft YaHei"/>
              <a:cs typeface="Microsoft YaHei"/>
            </a:endParaRPr>
          </a:p>
        </p:txBody>
      </p:sp>
      <p:sp>
        <p:nvSpPr>
          <p:cNvPr id="7" name="object 7"/>
          <p:cNvSpPr txBox="1"/>
          <p:nvPr/>
        </p:nvSpPr>
        <p:spPr>
          <a:xfrm>
            <a:off x="3871361" y="4878821"/>
            <a:ext cx="356113" cy="213658"/>
          </a:xfrm>
          <a:prstGeom prst="rect">
            <a:avLst/>
          </a:prstGeom>
        </p:spPr>
        <p:txBody>
          <a:bodyPr vert="horz" wrap="square" lIns="0" tIns="8773" rIns="0" bIns="0" rtlCol="0">
            <a:spAutoFit/>
          </a:bodyPr>
          <a:lstStyle/>
          <a:p>
            <a:pPr marL="6499">
              <a:spcBef>
                <a:spcPts val="70"/>
              </a:spcBef>
            </a:pPr>
            <a:r>
              <a:rPr sz="1331" spc="18" dirty="0">
                <a:solidFill>
                  <a:srgbClr val="3E4247"/>
                </a:solidFill>
                <a:latin typeface="Microsoft YaHei"/>
                <a:cs typeface="Microsoft YaHei"/>
              </a:rPr>
              <a:t>战略</a:t>
            </a:r>
            <a:endParaRPr sz="1331" dirty="0">
              <a:latin typeface="Microsoft YaHei"/>
              <a:cs typeface="Microsoft YaHei"/>
            </a:endParaRPr>
          </a:p>
        </p:txBody>
      </p:sp>
      <p:sp>
        <p:nvSpPr>
          <p:cNvPr id="8" name="object 8"/>
          <p:cNvSpPr txBox="1"/>
          <p:nvPr/>
        </p:nvSpPr>
        <p:spPr>
          <a:xfrm>
            <a:off x="8708989" y="4780604"/>
            <a:ext cx="356113" cy="213658"/>
          </a:xfrm>
          <a:prstGeom prst="rect">
            <a:avLst/>
          </a:prstGeom>
        </p:spPr>
        <p:txBody>
          <a:bodyPr vert="horz" wrap="square" lIns="0" tIns="8773" rIns="0" bIns="0" rtlCol="0">
            <a:spAutoFit/>
          </a:bodyPr>
          <a:lstStyle/>
          <a:p>
            <a:pPr marL="6499">
              <a:spcBef>
                <a:spcPts val="70"/>
              </a:spcBef>
            </a:pPr>
            <a:r>
              <a:rPr sz="1331" spc="18" dirty="0">
                <a:solidFill>
                  <a:srgbClr val="3E4247"/>
                </a:solidFill>
                <a:latin typeface="Microsoft YaHei"/>
                <a:cs typeface="Microsoft YaHei"/>
              </a:rPr>
              <a:t>战术</a:t>
            </a:r>
            <a:endParaRPr sz="1331" dirty="0">
              <a:latin typeface="Microsoft YaHei"/>
              <a:cs typeface="Microsoft YaHei"/>
            </a:endParaRPr>
          </a:p>
        </p:txBody>
      </p:sp>
      <p:sp>
        <p:nvSpPr>
          <p:cNvPr id="9" name="object 9"/>
          <p:cNvSpPr txBox="1"/>
          <p:nvPr/>
        </p:nvSpPr>
        <p:spPr>
          <a:xfrm>
            <a:off x="4451610" y="3961603"/>
            <a:ext cx="158236" cy="213658"/>
          </a:xfrm>
          <a:prstGeom prst="rect">
            <a:avLst/>
          </a:prstGeom>
        </p:spPr>
        <p:txBody>
          <a:bodyPr vert="horz" wrap="square" lIns="0" tIns="8773" rIns="0" bIns="0" rtlCol="0">
            <a:spAutoFit/>
          </a:bodyPr>
          <a:lstStyle/>
          <a:p>
            <a:pPr marL="6499">
              <a:spcBef>
                <a:spcPts val="70"/>
              </a:spcBef>
            </a:pPr>
            <a:r>
              <a:rPr sz="1331" spc="-190" dirty="0">
                <a:solidFill>
                  <a:srgbClr val="FF0000"/>
                </a:solidFill>
                <a:latin typeface="MS UI Gothic"/>
                <a:cs typeface="MS UI Gothic"/>
              </a:rPr>
              <a:t>✔</a:t>
            </a:r>
            <a:endParaRPr sz="1331">
              <a:latin typeface="MS UI Gothic"/>
              <a:cs typeface="MS UI Gothic"/>
            </a:endParaRPr>
          </a:p>
        </p:txBody>
      </p:sp>
      <p:sp>
        <p:nvSpPr>
          <p:cNvPr id="10" name="object 10"/>
          <p:cNvSpPr txBox="1"/>
          <p:nvPr/>
        </p:nvSpPr>
        <p:spPr>
          <a:xfrm>
            <a:off x="8261364" y="2798244"/>
            <a:ext cx="158236" cy="213658"/>
          </a:xfrm>
          <a:prstGeom prst="rect">
            <a:avLst/>
          </a:prstGeom>
        </p:spPr>
        <p:txBody>
          <a:bodyPr vert="horz" wrap="square" lIns="0" tIns="8773" rIns="0" bIns="0" rtlCol="0">
            <a:spAutoFit/>
          </a:bodyPr>
          <a:lstStyle/>
          <a:p>
            <a:pPr marL="6499">
              <a:spcBef>
                <a:spcPts val="70"/>
              </a:spcBef>
            </a:pPr>
            <a:r>
              <a:rPr sz="1331" spc="-190" dirty="0">
                <a:solidFill>
                  <a:srgbClr val="FF0000"/>
                </a:solidFill>
                <a:latin typeface="MS UI Gothic"/>
                <a:cs typeface="MS UI Gothic"/>
              </a:rPr>
              <a:t>✔</a:t>
            </a:r>
            <a:endParaRPr sz="1331">
              <a:latin typeface="MS UI Gothic"/>
              <a:cs typeface="MS UI Gothic"/>
            </a:endParaRPr>
          </a:p>
        </p:txBody>
      </p:sp>
      <p:sp>
        <p:nvSpPr>
          <p:cNvPr id="11" name="object 11"/>
          <p:cNvSpPr txBox="1"/>
          <p:nvPr/>
        </p:nvSpPr>
        <p:spPr>
          <a:xfrm>
            <a:off x="8372271" y="3374216"/>
            <a:ext cx="158236" cy="213658"/>
          </a:xfrm>
          <a:prstGeom prst="rect">
            <a:avLst/>
          </a:prstGeom>
        </p:spPr>
        <p:txBody>
          <a:bodyPr vert="horz" wrap="square" lIns="0" tIns="8773" rIns="0" bIns="0" rtlCol="0">
            <a:spAutoFit/>
          </a:bodyPr>
          <a:lstStyle/>
          <a:p>
            <a:pPr marL="6499">
              <a:spcBef>
                <a:spcPts val="70"/>
              </a:spcBef>
            </a:pPr>
            <a:r>
              <a:rPr sz="1331" spc="-190" dirty="0">
                <a:solidFill>
                  <a:srgbClr val="FF0000"/>
                </a:solidFill>
                <a:latin typeface="MS UI Gothic"/>
                <a:cs typeface="MS UI Gothic"/>
              </a:rPr>
              <a:t>✔</a:t>
            </a:r>
            <a:endParaRPr sz="1331">
              <a:latin typeface="MS UI Gothic"/>
              <a:cs typeface="MS UI Gothic"/>
            </a:endParaRPr>
          </a:p>
        </p:txBody>
      </p:sp>
      <p:sp>
        <p:nvSpPr>
          <p:cNvPr id="12" name="object 12"/>
          <p:cNvSpPr txBox="1"/>
          <p:nvPr/>
        </p:nvSpPr>
        <p:spPr>
          <a:xfrm>
            <a:off x="9984088" y="3118090"/>
            <a:ext cx="158236" cy="213658"/>
          </a:xfrm>
          <a:prstGeom prst="rect">
            <a:avLst/>
          </a:prstGeom>
        </p:spPr>
        <p:txBody>
          <a:bodyPr vert="horz" wrap="square" lIns="0" tIns="8773" rIns="0" bIns="0" rtlCol="0">
            <a:spAutoFit/>
          </a:bodyPr>
          <a:lstStyle/>
          <a:p>
            <a:pPr marL="6499">
              <a:spcBef>
                <a:spcPts val="70"/>
              </a:spcBef>
            </a:pPr>
            <a:r>
              <a:rPr sz="1331" spc="-190" dirty="0">
                <a:solidFill>
                  <a:srgbClr val="FF0000"/>
                </a:solidFill>
                <a:latin typeface="MS UI Gothic"/>
                <a:cs typeface="MS UI Gothic"/>
              </a:rPr>
              <a:t>✔</a:t>
            </a:r>
            <a:endParaRPr sz="1331">
              <a:latin typeface="MS UI Gothic"/>
              <a:cs typeface="MS UI Gothic"/>
            </a:endParaRPr>
          </a:p>
        </p:txBody>
      </p:sp>
      <p:sp>
        <p:nvSpPr>
          <p:cNvPr id="13" name="object 13"/>
          <p:cNvSpPr txBox="1"/>
          <p:nvPr/>
        </p:nvSpPr>
        <p:spPr>
          <a:xfrm>
            <a:off x="5079985" y="4313209"/>
            <a:ext cx="1528429" cy="140444"/>
          </a:xfrm>
          <a:prstGeom prst="rect">
            <a:avLst/>
          </a:prstGeom>
        </p:spPr>
        <p:txBody>
          <a:bodyPr vert="horz" wrap="square" lIns="0" tIns="6498" rIns="0" bIns="0" rtlCol="0">
            <a:spAutoFit/>
          </a:bodyPr>
          <a:lstStyle/>
          <a:p>
            <a:pPr marL="6499">
              <a:spcBef>
                <a:spcPts val="51"/>
              </a:spcBef>
            </a:pPr>
            <a:r>
              <a:rPr sz="870" spc="-156" dirty="0">
                <a:solidFill>
                  <a:srgbClr val="53585F"/>
                </a:solidFill>
                <a:latin typeface="MS UI Gothic"/>
                <a:cs typeface="MS UI Gothic"/>
              </a:rPr>
              <a:t>✔</a:t>
            </a:r>
            <a:r>
              <a:rPr sz="870" spc="-143" dirty="0">
                <a:solidFill>
                  <a:srgbClr val="53585F"/>
                </a:solidFill>
                <a:latin typeface="MS UI Gothic"/>
                <a:cs typeface="MS UI Gothic"/>
              </a:rPr>
              <a:t> </a:t>
            </a:r>
            <a:r>
              <a:rPr sz="870" i="1" spc="-29" dirty="0">
                <a:solidFill>
                  <a:srgbClr val="666B72"/>
                </a:solidFill>
                <a:latin typeface="Microsoft YaHei"/>
                <a:cs typeface="Microsoft YaHei"/>
              </a:rPr>
              <a:t>表示本次演示中药用到的概念</a:t>
            </a:r>
            <a:endParaRPr sz="870" dirty="0">
              <a:latin typeface="Microsoft YaHei"/>
              <a:cs typeface="Microsoft YaHei"/>
            </a:endParaRPr>
          </a:p>
        </p:txBody>
      </p:sp>
      <p:sp>
        <p:nvSpPr>
          <p:cNvPr id="14" name="object 14"/>
          <p:cNvSpPr txBox="1"/>
          <p:nvPr/>
        </p:nvSpPr>
        <p:spPr>
          <a:xfrm>
            <a:off x="9454624" y="2323364"/>
            <a:ext cx="158236" cy="213658"/>
          </a:xfrm>
          <a:prstGeom prst="rect">
            <a:avLst/>
          </a:prstGeom>
        </p:spPr>
        <p:txBody>
          <a:bodyPr vert="horz" wrap="square" lIns="0" tIns="8773" rIns="0" bIns="0" rtlCol="0">
            <a:spAutoFit/>
          </a:bodyPr>
          <a:lstStyle/>
          <a:p>
            <a:pPr marL="6499">
              <a:spcBef>
                <a:spcPts val="70"/>
              </a:spcBef>
            </a:pPr>
            <a:r>
              <a:rPr sz="1331" spc="-190" dirty="0">
                <a:solidFill>
                  <a:srgbClr val="FF0000"/>
                </a:solidFill>
                <a:latin typeface="MS UI Gothic"/>
                <a:cs typeface="MS UI Gothic"/>
              </a:rPr>
              <a:t>✔</a:t>
            </a:r>
            <a:endParaRPr sz="1331">
              <a:latin typeface="MS UI Gothic"/>
              <a:cs typeface="MS UI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F542B-0C8E-41A0-B4AF-8B611F9498E9}"/>
              </a:ext>
            </a:extLst>
          </p:cNvPr>
          <p:cNvSpPr>
            <a:spLocks noGrp="1"/>
          </p:cNvSpPr>
          <p:nvPr>
            <p:ph type="title"/>
          </p:nvPr>
        </p:nvSpPr>
        <p:spPr/>
        <p:txBody>
          <a:bodyPr/>
          <a:lstStyle/>
          <a:p>
            <a:r>
              <a:rPr lang="en-US" altLang="zh-CN" dirty="0"/>
              <a:t>DDD – </a:t>
            </a:r>
            <a:r>
              <a:rPr lang="zh-CN" altLang="en-US" dirty="0"/>
              <a:t>什么是</a:t>
            </a:r>
            <a:r>
              <a:rPr lang="en-US" altLang="zh-CN" dirty="0"/>
              <a:t>DDD</a:t>
            </a:r>
          </a:p>
        </p:txBody>
      </p:sp>
      <p:sp>
        <p:nvSpPr>
          <p:cNvPr id="3" name="内容占位符 2">
            <a:extLst>
              <a:ext uri="{FF2B5EF4-FFF2-40B4-BE49-F238E27FC236}">
                <a16:creationId xmlns:a16="http://schemas.microsoft.com/office/drawing/2014/main" id="{06497070-A700-439E-869F-A7EA63DB8F6C}"/>
              </a:ext>
            </a:extLst>
          </p:cNvPr>
          <p:cNvSpPr>
            <a:spLocks noGrp="1"/>
          </p:cNvSpPr>
          <p:nvPr>
            <p:ph idx="1"/>
          </p:nvPr>
        </p:nvSpPr>
        <p:spPr/>
        <p:txBody>
          <a:bodyPr/>
          <a:lstStyle/>
          <a:p>
            <a:r>
              <a:rPr lang="zh-CN" altLang="en-US" dirty="0">
                <a:ea typeface="宋体" pitchFamily="2" charset="-122"/>
              </a:rPr>
              <a:t>领域驱动设计（</a:t>
            </a:r>
            <a:r>
              <a:rPr lang="en-US" altLang="zh-CN" dirty="0">
                <a:ea typeface="宋体" pitchFamily="2" charset="-122"/>
              </a:rPr>
              <a:t>Domain-driven Design</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一种模型驱动的软件设计方式</a:t>
            </a:r>
            <a:endParaRPr lang="en-US" altLang="zh-CN" dirty="0">
              <a:ea typeface="宋体" pitchFamily="2" charset="-122"/>
            </a:endParaRPr>
          </a:p>
          <a:p>
            <a:endParaRPr lang="zh-CN" altLang="en-US" dirty="0"/>
          </a:p>
        </p:txBody>
      </p:sp>
      <p:pic>
        <p:nvPicPr>
          <p:cNvPr id="6" name="Picture 2">
            <a:extLst>
              <a:ext uri="{FF2B5EF4-FFF2-40B4-BE49-F238E27FC236}">
                <a16:creationId xmlns:a16="http://schemas.microsoft.com/office/drawing/2014/main" id="{A1B624C5-D473-41C7-A485-D866570318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86665" y="3429000"/>
            <a:ext cx="8424936" cy="1933088"/>
          </a:xfrm>
          <a:prstGeom prst="rect">
            <a:avLst/>
          </a:prstGeom>
          <a:noFill/>
          <a:ln>
            <a:noFill/>
          </a:ln>
          <a:effectLst>
            <a:outerShdw blurRad="50800" dist="50800" dir="5400000" algn="ctr" rotWithShape="0">
              <a:srgbClr val="000000">
                <a:alpha val="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43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AC08F-77B4-4C7A-B313-0B814903A7CF}"/>
              </a:ext>
            </a:extLst>
          </p:cNvPr>
          <p:cNvSpPr>
            <a:spLocks noGrp="1"/>
          </p:cNvSpPr>
          <p:nvPr>
            <p:ph type="title"/>
          </p:nvPr>
        </p:nvSpPr>
        <p:spPr/>
        <p:txBody>
          <a:bodyPr/>
          <a:lstStyle/>
          <a:p>
            <a:r>
              <a:rPr lang="en-US" altLang="zh-CN" dirty="0"/>
              <a:t>DDD – </a:t>
            </a:r>
            <a:r>
              <a:rPr lang="zh-CN" altLang="en-US" dirty="0"/>
              <a:t>核心概念</a:t>
            </a:r>
          </a:p>
        </p:txBody>
      </p:sp>
      <p:sp>
        <p:nvSpPr>
          <p:cNvPr id="3" name="内容占位符 2">
            <a:extLst>
              <a:ext uri="{FF2B5EF4-FFF2-40B4-BE49-F238E27FC236}">
                <a16:creationId xmlns:a16="http://schemas.microsoft.com/office/drawing/2014/main" id="{C6675FBC-8D37-4591-947C-D84362C029FC}"/>
              </a:ext>
            </a:extLst>
          </p:cNvPr>
          <p:cNvSpPr>
            <a:spLocks noGrp="1"/>
          </p:cNvSpPr>
          <p:nvPr>
            <p:ph idx="1"/>
          </p:nvPr>
        </p:nvSpPr>
        <p:spPr>
          <a:xfrm>
            <a:off x="1218883" y="1916832"/>
            <a:ext cx="10360501" cy="3888432"/>
          </a:xfrm>
        </p:spPr>
        <p:txBody>
          <a:bodyPr/>
          <a:lstStyle/>
          <a:p>
            <a:r>
              <a:rPr lang="zh-CN" altLang="en-US" dirty="0"/>
              <a:t>领域划分</a:t>
            </a:r>
            <a:endParaRPr lang="en-US" altLang="zh-CN" dirty="0"/>
          </a:p>
          <a:p>
            <a:r>
              <a:rPr lang="zh-CN" altLang="en-US" dirty="0"/>
              <a:t>统一语言</a:t>
            </a:r>
            <a:endParaRPr lang="en-US" altLang="zh-CN" dirty="0"/>
          </a:p>
          <a:p>
            <a:r>
              <a:rPr lang="zh-CN" altLang="en-US" dirty="0"/>
              <a:t>界定上下文（</a:t>
            </a:r>
            <a:r>
              <a:rPr lang="en-US" altLang="zh-CN" dirty="0"/>
              <a:t>Bounded Context</a:t>
            </a:r>
            <a:r>
              <a:rPr lang="zh-CN" altLang="en-US" dirty="0"/>
              <a:t>）</a:t>
            </a:r>
          </a:p>
          <a:p>
            <a:r>
              <a:rPr lang="zh-CN" altLang="en-US" dirty="0"/>
              <a:t>领域模型</a:t>
            </a:r>
            <a:endParaRPr lang="en-US" altLang="zh-CN" dirty="0"/>
          </a:p>
          <a:p>
            <a:endParaRPr lang="zh-CN" altLang="en-US" dirty="0"/>
          </a:p>
        </p:txBody>
      </p:sp>
    </p:spTree>
    <p:extLst>
      <p:ext uri="{BB962C8B-B14F-4D97-AF65-F5344CB8AC3E}">
        <p14:creationId xmlns:p14="http://schemas.microsoft.com/office/powerpoint/2010/main" val="24237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办公室主题">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办公室主题">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4873beb7-5857-4685-be1f-d57550cc96c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TM03090434[[fn=木头类型]]</Template>
  <TotalTime>449</TotalTime>
  <Words>1914</Words>
  <Application>Microsoft Office PowerPoint</Application>
  <PresentationFormat>自定义</PresentationFormat>
  <Paragraphs>415</Paragraphs>
  <Slides>46</Slides>
  <Notes>25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 Unicode MS</vt:lpstr>
      <vt:lpstr>Salesforce Sans</vt:lpstr>
      <vt:lpstr>方正姚体</vt:lpstr>
      <vt:lpstr>Arial</vt:lpstr>
      <vt:lpstr>Arial Black</vt:lpstr>
      <vt:lpstr>Calibri</vt:lpstr>
      <vt:lpstr>Impact</vt:lpstr>
      <vt:lpstr>MS UI Gothic</vt:lpstr>
      <vt:lpstr>PMingLiU</vt:lpstr>
      <vt:lpstr>Rockwell</vt:lpstr>
      <vt:lpstr>Rockwell Condensed</vt:lpstr>
      <vt:lpstr>Segoe UI</vt:lpstr>
      <vt:lpstr>Segoe UI Light</vt:lpstr>
      <vt:lpstr>Segoe UI Semibold</vt:lpstr>
      <vt:lpstr>Times New Roman</vt:lpstr>
      <vt:lpstr>Verdana</vt:lpstr>
      <vt:lpstr>Wingdings</vt:lpstr>
      <vt:lpstr>微软雅黑</vt:lpstr>
      <vt:lpstr>微软雅黑</vt:lpstr>
      <vt:lpstr>木活字</vt:lpstr>
      <vt:lpstr>DDD和微服务实战</vt:lpstr>
      <vt:lpstr>内容提要</vt:lpstr>
      <vt:lpstr>如何应对软件复杂性</vt:lpstr>
      <vt:lpstr>复杂性和规模增长的解决之道</vt:lpstr>
      <vt:lpstr>衡量分治的标准 高内聚低耦合</vt:lpstr>
      <vt:lpstr>微服务和DDD 不同的关注点</vt:lpstr>
      <vt:lpstr>DDD概览</vt:lpstr>
      <vt:lpstr>DDD – 什么是DDD</vt:lpstr>
      <vt:lpstr>DDD – 核心概念</vt:lpstr>
      <vt:lpstr>DDD – 领域划分、统一语言</vt:lpstr>
      <vt:lpstr>Ubiquitous Language(通用语言)</vt:lpstr>
      <vt:lpstr>DDD – Bounded Context</vt:lpstr>
      <vt:lpstr>DDD – Bounded Context </vt:lpstr>
      <vt:lpstr>DDD – Bounded Context </vt:lpstr>
      <vt:lpstr>Business/Logical Microservices (Bounded Contexts)</vt:lpstr>
      <vt:lpstr>识别域模型程序Microservice/BoundedContext</vt:lpstr>
      <vt:lpstr>按业务划分限界 上下文 识别业务领域</vt:lpstr>
      <vt:lpstr>按业务划分限界 上下文 哪些部分应用了DDD</vt:lpstr>
      <vt:lpstr>消除上下文间的隐式数据依赖</vt:lpstr>
      <vt:lpstr>DDD – 领域模型基本构造块</vt:lpstr>
      <vt:lpstr>DDD – 构造块关系图</vt:lpstr>
      <vt:lpstr>DDD 的经典分层架构</vt:lpstr>
      <vt:lpstr>DDD – 分层架构</vt:lpstr>
      <vt:lpstr>依赖倒置原则</vt:lpstr>
      <vt:lpstr>六边形架构</vt:lpstr>
      <vt:lpstr>CAP原理</vt:lpstr>
      <vt:lpstr>一个棘手的问题</vt:lpstr>
      <vt:lpstr>方案二：引入Saga</vt:lpstr>
      <vt:lpstr>CQRS + ES</vt:lpstr>
      <vt:lpstr>使用事件总线实现异步事件驱动通信</vt:lpstr>
      <vt:lpstr>DDD - 领域建模时分析问题的角度</vt:lpstr>
      <vt:lpstr>DDD – 聚合设计原则</vt:lpstr>
      <vt:lpstr>DDD – 聚合之间ID引用例子</vt:lpstr>
      <vt:lpstr>PowerPoint 演示文稿</vt:lpstr>
      <vt:lpstr>聚合</vt:lpstr>
      <vt:lpstr>两种极端</vt:lpstr>
      <vt:lpstr>大聚合</vt:lpstr>
      <vt:lpstr>小聚合</vt:lpstr>
      <vt:lpstr>域名绑定</vt:lpstr>
      <vt:lpstr>合理的划分</vt:lpstr>
      <vt:lpstr>DDD - 领域建模步骤参考</vt:lpstr>
      <vt:lpstr>DDD - 领域建模步骤参考</vt:lpstr>
      <vt:lpstr>.NET微服务架构指南</vt:lpstr>
      <vt:lpstr>PowerPoint 演示文稿</vt:lpstr>
      <vt:lpstr>新的模式和技术</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丰益.NET 开发框架 WMP介绍</dc:title>
  <dc:creator>张善友</dc:creator>
  <cp:lastModifiedBy>shanyou zhang</cp:lastModifiedBy>
  <cp:revision>25</cp:revision>
  <dcterms:created xsi:type="dcterms:W3CDTF">2018-12-25T01:21:21Z</dcterms:created>
  <dcterms:modified xsi:type="dcterms:W3CDTF">2019-08-28T07:12:31Z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